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1" r:id="rId2"/>
  </p:sldMasterIdLst>
  <p:notesMasterIdLst>
    <p:notesMasterId r:id="rId42"/>
  </p:notesMasterIdLst>
  <p:sldIdLst>
    <p:sldId id="256" r:id="rId3"/>
    <p:sldId id="331" r:id="rId4"/>
    <p:sldId id="414" r:id="rId5"/>
    <p:sldId id="489" r:id="rId6"/>
    <p:sldId id="511" r:id="rId7"/>
    <p:sldId id="490" r:id="rId8"/>
    <p:sldId id="497" r:id="rId9"/>
    <p:sldId id="496" r:id="rId10"/>
    <p:sldId id="498" r:id="rId11"/>
    <p:sldId id="499" r:id="rId12"/>
    <p:sldId id="500" r:id="rId13"/>
    <p:sldId id="505" r:id="rId14"/>
    <p:sldId id="506" r:id="rId15"/>
    <p:sldId id="507" r:id="rId16"/>
    <p:sldId id="508" r:id="rId17"/>
    <p:sldId id="510" r:id="rId18"/>
    <p:sldId id="512" r:id="rId19"/>
    <p:sldId id="513" r:id="rId20"/>
    <p:sldId id="514" r:id="rId21"/>
    <p:sldId id="515" r:id="rId22"/>
    <p:sldId id="520" r:id="rId23"/>
    <p:sldId id="516" r:id="rId24"/>
    <p:sldId id="517" r:id="rId25"/>
    <p:sldId id="518" r:id="rId26"/>
    <p:sldId id="519" r:id="rId27"/>
    <p:sldId id="521" r:id="rId28"/>
    <p:sldId id="522" r:id="rId29"/>
    <p:sldId id="536" r:id="rId30"/>
    <p:sldId id="523" r:id="rId31"/>
    <p:sldId id="524" r:id="rId32"/>
    <p:sldId id="530" r:id="rId33"/>
    <p:sldId id="535" r:id="rId34"/>
    <p:sldId id="531" r:id="rId35"/>
    <p:sldId id="532" r:id="rId36"/>
    <p:sldId id="526" r:id="rId37"/>
    <p:sldId id="527" r:id="rId38"/>
    <p:sldId id="533" r:id="rId39"/>
    <p:sldId id="529" r:id="rId40"/>
    <p:sldId id="534"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9A"/>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84" autoAdjust="0"/>
    <p:restoredTop sz="95903"/>
  </p:normalViewPr>
  <p:slideViewPr>
    <p:cSldViewPr snapToGrid="0">
      <p:cViewPr varScale="1">
        <p:scale>
          <a:sx n="113" d="100"/>
          <a:sy n="113" d="100"/>
        </p:scale>
        <p:origin x="208" y="328"/>
      </p:cViewPr>
      <p:guideLst/>
    </p:cSldViewPr>
  </p:slideViewPr>
  <p:outlineViewPr>
    <p:cViewPr>
      <p:scale>
        <a:sx n="33" d="100"/>
        <a:sy n="33" d="100"/>
      </p:scale>
      <p:origin x="0" y="-468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B234C0-42CF-994A-B498-2C2DAA802C99}" type="datetimeFigureOut">
              <a:rPr lang="en-CN" smtClean="0"/>
              <a:t>7/2/23</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622EA6-FE1A-C745-BE27-F2AA48395E86}" type="slidenum">
              <a:rPr lang="en-CN" smtClean="0"/>
              <a:t>‹#›</a:t>
            </a:fld>
            <a:endParaRPr lang="en-CN"/>
          </a:p>
        </p:txBody>
      </p:sp>
    </p:spTree>
    <p:extLst>
      <p:ext uri="{BB962C8B-B14F-4D97-AF65-F5344CB8AC3E}">
        <p14:creationId xmlns:p14="http://schemas.microsoft.com/office/powerpoint/2010/main" val="1928990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838200" y="2692940"/>
            <a:ext cx="10515600" cy="757130"/>
          </a:xfrm>
          <a:prstGeom prst="rect">
            <a:avLst/>
          </a:prstGeom>
        </p:spPr>
        <p:txBody>
          <a:bodyPr wrap="square" anchor="b">
            <a:spAutoFit/>
          </a:bodyPr>
          <a:lstStyle>
            <a:lvl1pPr algn="ctr">
              <a:defRPr sz="4800"/>
            </a:lvl1pPr>
          </a:lstStyle>
          <a:p>
            <a:r>
              <a:rPr lang="zh-CN" altLang="en-US" dirty="0"/>
              <a:t>标题</a:t>
            </a:r>
          </a:p>
        </p:txBody>
      </p:sp>
      <p:sp>
        <p:nvSpPr>
          <p:cNvPr id="3" name="副标题 2"/>
          <p:cNvSpPr>
            <a:spLocks noGrp="1"/>
          </p:cNvSpPr>
          <p:nvPr>
            <p:ph type="subTitle" idx="1" hasCustomPrompt="1"/>
          </p:nvPr>
        </p:nvSpPr>
        <p:spPr>
          <a:xfrm>
            <a:off x="838200" y="3566399"/>
            <a:ext cx="10515600" cy="461665"/>
          </a:xfrm>
          <a:prstGeom prst="rect">
            <a:avLst/>
          </a:prstGeom>
        </p:spPr>
        <p:txBody>
          <a:bodyPr wrap="square">
            <a:sp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副标题</a:t>
            </a:r>
          </a:p>
        </p:txBody>
      </p:sp>
      <p:sp>
        <p:nvSpPr>
          <p:cNvPr id="7" name="页脚占位符 9"/>
          <p:cNvSpPr>
            <a:spLocks noGrp="1"/>
          </p:cNvSpPr>
          <p:nvPr>
            <p:ph type="ftr" sz="quarter" idx="3"/>
          </p:nvPr>
        </p:nvSpPr>
        <p:spPr>
          <a:xfrm>
            <a:off x="11353799" y="6642000"/>
            <a:ext cx="838199" cy="216000"/>
          </a:xfrm>
          <a:prstGeom prst="rect">
            <a:avLst/>
          </a:prstGeom>
        </p:spPr>
        <p:txBody>
          <a:bodyPr vert="horz" wrap="none" lIns="0" tIns="0" rIns="72000" bIns="36000" rtlCol="0" anchor="b" anchorCtr="0"/>
          <a:lstStyle>
            <a:lvl1pPr algn="r">
              <a:defRPr sz="900">
                <a:solidFill>
                  <a:schemeClr val="bg1"/>
                </a:solidFill>
                <a:latin typeface="思源黑体" panose="020B0500000000000000" pitchFamily="34" charset="-122"/>
                <a:ea typeface="思源黑体" panose="020B0500000000000000" pitchFamily="34" charset="-122"/>
              </a:defRPr>
            </a:lvl1pPr>
          </a:lstStyle>
          <a:p>
            <a:endParaRPr lang="zh-CN" altLang="en-US"/>
          </a:p>
        </p:txBody>
      </p:sp>
      <p:sp>
        <p:nvSpPr>
          <p:cNvPr id="9" name="灯片编号占位符 3"/>
          <p:cNvSpPr>
            <a:spLocks noGrp="1"/>
          </p:cNvSpPr>
          <p:nvPr>
            <p:ph type="sldNum" sz="quarter" idx="4"/>
          </p:nvPr>
        </p:nvSpPr>
        <p:spPr>
          <a:xfrm>
            <a:off x="11353801" y="0"/>
            <a:ext cx="838200" cy="216000"/>
          </a:xfrm>
          <a:prstGeom prst="rect">
            <a:avLst/>
          </a:prstGeom>
        </p:spPr>
        <p:txBody>
          <a:bodyPr vert="horz" wrap="none" lIns="0" tIns="36000" rIns="72000" bIns="0" rtlCol="0" anchor="ctr"/>
          <a:lstStyle>
            <a:lvl1pPr algn="r">
              <a:defRPr sz="900">
                <a:solidFill>
                  <a:schemeClr val="bg1">
                    <a:lumMod val="85000"/>
                  </a:schemeClr>
                </a:solidFill>
                <a:latin typeface="思源黑体" panose="020B0500000000000000" pitchFamily="34" charset="-122"/>
                <a:ea typeface="思源黑体" panose="020B0500000000000000" pitchFamily="34" charset="-122"/>
              </a:defRPr>
            </a:lvl1pPr>
          </a:lstStyle>
          <a:p>
            <a:fld id="{1C71211B-FC85-4D01-81F5-233FD27A8BCC}" type="slidenum">
              <a:rPr lang="zh-CN" altLang="en-US" smtClean="0"/>
              <a:t>‹#›</a:t>
            </a:fld>
            <a:endParaRPr lang="zh-CN" altLang="en-US"/>
          </a:p>
        </p:txBody>
      </p:sp>
    </p:spTree>
    <p:extLst>
      <p:ext uri="{BB962C8B-B14F-4D97-AF65-F5344CB8AC3E}">
        <p14:creationId xmlns:p14="http://schemas.microsoft.com/office/powerpoint/2010/main" val="631426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封面">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4" name="灯片编号占位符 3"/>
          <p:cNvSpPr>
            <a:spLocks noGrp="1"/>
          </p:cNvSpPr>
          <p:nvPr>
            <p:ph type="sldNum" sz="quarter" idx="11"/>
          </p:nvPr>
        </p:nvSpPr>
        <p:spPr/>
        <p:txBody>
          <a:bodyPr/>
          <a:lstStyle>
            <a:lvl1pPr>
              <a:defRPr>
                <a:latin typeface="微软雅黑" panose="020B0503020204020204" pitchFamily="34" charset="-122"/>
                <a:ea typeface="微软雅黑" panose="020B0503020204020204" pitchFamily="34" charset="-122"/>
              </a:defRPr>
            </a:lvl1pPr>
          </a:lstStyle>
          <a:p>
            <a:fld id="{1C71211B-FC85-4D01-81F5-233FD27A8BCC}" type="slidenum">
              <a:rPr lang="zh-CN" altLang="en-US" smtClean="0"/>
              <a:pPr/>
              <a:t>‹#›</a:t>
            </a:fld>
            <a:endParaRPr lang="zh-CN" altLang="en-US"/>
          </a:p>
        </p:txBody>
      </p:sp>
      <p:sp>
        <p:nvSpPr>
          <p:cNvPr id="5" name="文本框 4"/>
          <p:cNvSpPr txBox="1"/>
          <p:nvPr/>
        </p:nvSpPr>
        <p:spPr>
          <a:xfrm>
            <a:off x="838201" y="1545535"/>
            <a:ext cx="8332730" cy="3970318"/>
          </a:xfrm>
          <a:prstGeom prst="rect">
            <a:avLst/>
          </a:prstGeom>
          <a:noFill/>
        </p:spPr>
        <p:txBody>
          <a:bodyPr wrap="none" rtlCol="0">
            <a:spAutoFit/>
          </a:bodyPr>
          <a:lstStyle/>
          <a:p>
            <a:pPr>
              <a:lnSpc>
                <a:spcPct val="100000"/>
              </a:lnSpc>
            </a:pPr>
            <a:r>
              <a:rPr lang="zh-CN" altLang="en-US" sz="1800">
                <a:solidFill>
                  <a:srgbClr val="2B4576"/>
                </a:solidFill>
                <a:latin typeface="微软雅黑" panose="020B0503020204020204" pitchFamily="34" charset="-122"/>
                <a:ea typeface="微软雅黑" panose="020B0503020204020204" pitchFamily="34" charset="-122"/>
              </a:rPr>
              <a:t>本内容版权属</a:t>
            </a:r>
            <a:r>
              <a:rPr lang="zh-CN" altLang="en-US" sz="1800">
                <a:solidFill>
                  <a:srgbClr val="FF0000"/>
                </a:solidFill>
                <a:latin typeface="微软雅黑" panose="020B0503020204020204" pitchFamily="34" charset="-122"/>
                <a:ea typeface="微软雅黑" panose="020B0503020204020204" pitchFamily="34" charset="-122"/>
              </a:rPr>
              <a:t>杭州饥人谷教育科技有限公司</a:t>
            </a:r>
            <a:r>
              <a:rPr lang="zh-CN" altLang="en-US" sz="1800">
                <a:solidFill>
                  <a:srgbClr val="2B4576"/>
                </a:solidFill>
                <a:latin typeface="微软雅黑" panose="020B0503020204020204" pitchFamily="34" charset="-122"/>
                <a:ea typeface="微软雅黑" panose="020B0503020204020204" pitchFamily="34" charset="-122"/>
              </a:rPr>
              <a:t>（简称饥人谷）所有。</a:t>
            </a:r>
            <a:endParaRPr lang="en-US" altLang="zh-CN" sz="1800">
              <a:solidFill>
                <a:srgbClr val="2B4576"/>
              </a:solidFill>
              <a:latin typeface="微软雅黑" panose="020B0503020204020204" pitchFamily="34" charset="-122"/>
              <a:ea typeface="微软雅黑" panose="020B0503020204020204" pitchFamily="34" charset="-122"/>
            </a:endParaRPr>
          </a:p>
          <a:p>
            <a:pPr>
              <a:lnSpc>
                <a:spcPct val="100000"/>
              </a:lnSpc>
            </a:pPr>
            <a:endParaRPr lang="en-US" altLang="zh-CN" sz="1800">
              <a:solidFill>
                <a:srgbClr val="2B4576"/>
              </a:solidFill>
              <a:latin typeface="微软雅黑" panose="020B0503020204020204" pitchFamily="34" charset="-122"/>
              <a:ea typeface="微软雅黑" panose="020B0503020204020204" pitchFamily="34" charset="-122"/>
            </a:endParaRPr>
          </a:p>
          <a:p>
            <a:pPr>
              <a:lnSpc>
                <a:spcPct val="100000"/>
              </a:lnSpc>
            </a:pPr>
            <a:r>
              <a:rPr lang="zh-CN" altLang="en-US" sz="1800">
                <a:solidFill>
                  <a:srgbClr val="2B4576"/>
                </a:solidFill>
                <a:latin typeface="微软雅黑" panose="020B0503020204020204" pitchFamily="34" charset="-122"/>
                <a:ea typeface="微软雅黑" panose="020B0503020204020204" pitchFamily="34" charset="-122"/>
              </a:rPr>
              <a:t>任何媒体、网站或个人未经本网协议授权不得转载、链接、转贴，</a:t>
            </a:r>
            <a:endParaRPr lang="en-US" altLang="zh-CN" sz="1800">
              <a:solidFill>
                <a:srgbClr val="2B4576"/>
              </a:solidFill>
              <a:latin typeface="微软雅黑" panose="020B0503020204020204" pitchFamily="34" charset="-122"/>
              <a:ea typeface="微软雅黑" panose="020B0503020204020204" pitchFamily="34" charset="-122"/>
            </a:endParaRPr>
          </a:p>
          <a:p>
            <a:pPr>
              <a:lnSpc>
                <a:spcPct val="100000"/>
              </a:lnSpc>
            </a:pPr>
            <a:r>
              <a:rPr lang="zh-CN" altLang="en-US" sz="1800">
                <a:solidFill>
                  <a:srgbClr val="2B4576"/>
                </a:solidFill>
                <a:latin typeface="微软雅黑" panose="020B0503020204020204" pitchFamily="34" charset="-122"/>
                <a:ea typeface="微软雅黑" panose="020B0503020204020204" pitchFamily="34" charset="-122"/>
              </a:rPr>
              <a:t>或以其他方式复制、发布和发表。</a:t>
            </a:r>
            <a:endParaRPr lang="en-US" altLang="zh-CN" sz="1800">
              <a:solidFill>
                <a:srgbClr val="2B4576"/>
              </a:solidFill>
              <a:latin typeface="微软雅黑" panose="020B0503020204020204" pitchFamily="34" charset="-122"/>
              <a:ea typeface="微软雅黑" panose="020B0503020204020204" pitchFamily="34" charset="-122"/>
            </a:endParaRPr>
          </a:p>
          <a:p>
            <a:pPr>
              <a:lnSpc>
                <a:spcPct val="100000"/>
              </a:lnSpc>
            </a:pPr>
            <a:endParaRPr lang="en-US" altLang="zh-CN" sz="1800">
              <a:solidFill>
                <a:srgbClr val="2B4576"/>
              </a:solidFill>
              <a:latin typeface="微软雅黑" panose="020B0503020204020204" pitchFamily="34" charset="-122"/>
              <a:ea typeface="微软雅黑" panose="020B0503020204020204" pitchFamily="34" charset="-122"/>
            </a:endParaRPr>
          </a:p>
          <a:p>
            <a:pPr>
              <a:lnSpc>
                <a:spcPct val="100000"/>
              </a:lnSpc>
            </a:pPr>
            <a:r>
              <a:rPr lang="zh-CN" altLang="en-US" sz="1800">
                <a:solidFill>
                  <a:srgbClr val="2B4576"/>
                </a:solidFill>
                <a:latin typeface="微软雅黑" panose="020B0503020204020204" pitchFamily="34" charset="-122"/>
                <a:ea typeface="微软雅黑" panose="020B0503020204020204" pitchFamily="34" charset="-122"/>
              </a:rPr>
              <a:t>已获得饥人谷授权的媒体、网站或个人在使用时须注明「资料来源：饥人谷」 。</a:t>
            </a:r>
            <a:endParaRPr lang="en-US" altLang="zh-CN" sz="1800">
              <a:solidFill>
                <a:srgbClr val="2B4576"/>
              </a:solidFill>
              <a:latin typeface="微软雅黑" panose="020B0503020204020204" pitchFamily="34" charset="-122"/>
              <a:ea typeface="微软雅黑" panose="020B0503020204020204" pitchFamily="34" charset="-122"/>
            </a:endParaRPr>
          </a:p>
          <a:p>
            <a:pPr>
              <a:lnSpc>
                <a:spcPct val="100000"/>
              </a:lnSpc>
            </a:pPr>
            <a:endParaRPr lang="en-US" altLang="zh-CN" sz="1800">
              <a:solidFill>
                <a:srgbClr val="2B4576"/>
              </a:solidFill>
              <a:latin typeface="微软雅黑" panose="020B0503020204020204" pitchFamily="34" charset="-122"/>
              <a:ea typeface="微软雅黑" panose="020B0503020204020204" pitchFamily="34" charset="-122"/>
            </a:endParaRPr>
          </a:p>
          <a:p>
            <a:pPr>
              <a:lnSpc>
                <a:spcPct val="100000"/>
              </a:lnSpc>
            </a:pPr>
            <a:r>
              <a:rPr lang="zh-CN" altLang="en-US" sz="1800">
                <a:solidFill>
                  <a:srgbClr val="2B4576"/>
                </a:solidFill>
                <a:latin typeface="微软雅黑" panose="020B0503020204020204" pitchFamily="34" charset="-122"/>
                <a:ea typeface="微软雅黑" panose="020B0503020204020204" pitchFamily="34" charset="-122"/>
              </a:rPr>
              <a:t>对于违反者，饥人谷将依法追究责任。</a:t>
            </a:r>
            <a:endParaRPr lang="en-US" altLang="zh-CN" sz="1800">
              <a:solidFill>
                <a:srgbClr val="2B4576"/>
              </a:solidFill>
              <a:latin typeface="微软雅黑" panose="020B0503020204020204" pitchFamily="34" charset="-122"/>
              <a:ea typeface="微软雅黑" panose="020B0503020204020204" pitchFamily="34" charset="-122"/>
            </a:endParaRPr>
          </a:p>
          <a:p>
            <a:pPr>
              <a:lnSpc>
                <a:spcPct val="100000"/>
              </a:lnSpc>
            </a:pPr>
            <a:endParaRPr lang="en-US" altLang="zh-CN" sz="1800">
              <a:solidFill>
                <a:srgbClr val="2B4576"/>
              </a:solidFill>
              <a:latin typeface="微软雅黑" panose="020B0503020204020204" pitchFamily="34" charset="-122"/>
              <a:ea typeface="微软雅黑" panose="020B0503020204020204" pitchFamily="34" charset="-122"/>
            </a:endParaRPr>
          </a:p>
          <a:p>
            <a:pPr>
              <a:lnSpc>
                <a:spcPct val="100000"/>
              </a:lnSpc>
            </a:pPr>
            <a:r>
              <a:rPr lang="zh-CN" altLang="en-US" sz="1800">
                <a:solidFill>
                  <a:srgbClr val="2B4576"/>
                </a:solidFill>
                <a:latin typeface="微软雅黑" panose="020B0503020204020204" pitchFamily="34" charset="-122"/>
                <a:ea typeface="微软雅黑" panose="020B0503020204020204" pitchFamily="34" charset="-122"/>
              </a:rPr>
              <a:t>如果你想要购买本课程</a:t>
            </a:r>
            <a:endParaRPr lang="en-US" altLang="zh-CN" sz="1800">
              <a:solidFill>
                <a:srgbClr val="2B4576"/>
              </a:solidFill>
              <a:latin typeface="微软雅黑" panose="020B0503020204020204" pitchFamily="34" charset="-122"/>
              <a:ea typeface="微软雅黑" panose="020B0503020204020204" pitchFamily="34" charset="-122"/>
            </a:endParaRPr>
          </a:p>
          <a:p>
            <a:pPr>
              <a:lnSpc>
                <a:spcPct val="100000"/>
              </a:lnSpc>
            </a:pPr>
            <a:r>
              <a:rPr lang="zh-CN" altLang="en-US" sz="1800">
                <a:solidFill>
                  <a:srgbClr val="2B4576"/>
                </a:solidFill>
                <a:latin typeface="微软雅黑" panose="020B0503020204020204" pitchFamily="34" charset="-122"/>
                <a:ea typeface="微软雅黑" panose="020B0503020204020204" pitchFamily="34" charset="-122"/>
              </a:rPr>
              <a:t>请微信联系 </a:t>
            </a:r>
            <a:r>
              <a:rPr lang="en-US" altLang="zh-CN" sz="1800">
                <a:solidFill>
                  <a:srgbClr val="FF0000"/>
                </a:solidFill>
                <a:latin typeface="微软雅黑" panose="020B0503020204020204" pitchFamily="34" charset="-122"/>
                <a:ea typeface="微软雅黑" panose="020B0503020204020204" pitchFamily="34" charset="-122"/>
              </a:rPr>
              <a:t>xiedaimala02</a:t>
            </a:r>
            <a:r>
              <a:rPr lang="en-US" altLang="zh-CN" sz="1800">
                <a:solidFill>
                  <a:srgbClr val="2B4576"/>
                </a:solidFill>
                <a:latin typeface="微软雅黑" panose="020B0503020204020204" pitchFamily="34" charset="-122"/>
                <a:ea typeface="微软雅黑" panose="020B0503020204020204" pitchFamily="34" charset="-122"/>
              </a:rPr>
              <a:t> </a:t>
            </a:r>
            <a:r>
              <a:rPr lang="zh-CN" altLang="en-US" sz="1800">
                <a:solidFill>
                  <a:srgbClr val="2B4576"/>
                </a:solidFill>
                <a:latin typeface="微软雅黑" panose="020B0503020204020204" pitchFamily="34" charset="-122"/>
                <a:ea typeface="微软雅黑" panose="020B0503020204020204" pitchFamily="34" charset="-122"/>
              </a:rPr>
              <a:t>或 </a:t>
            </a:r>
            <a:r>
              <a:rPr lang="en-US" altLang="zh-CN" sz="1800">
                <a:solidFill>
                  <a:srgbClr val="FF0000"/>
                </a:solidFill>
                <a:latin typeface="微软雅黑" panose="020B0503020204020204" pitchFamily="34" charset="-122"/>
                <a:ea typeface="微软雅黑" panose="020B0503020204020204" pitchFamily="34" charset="-122"/>
              </a:rPr>
              <a:t>xiedaimala03</a:t>
            </a:r>
          </a:p>
          <a:p>
            <a:pPr>
              <a:lnSpc>
                <a:spcPct val="100000"/>
              </a:lnSpc>
            </a:pPr>
            <a:endParaRPr lang="en-US" altLang="zh-CN" sz="1800">
              <a:solidFill>
                <a:srgbClr val="2B4576"/>
              </a:solidFill>
              <a:latin typeface="微软雅黑" panose="020B0503020204020204" pitchFamily="34" charset="-122"/>
              <a:ea typeface="微软雅黑" panose="020B0503020204020204" pitchFamily="34" charset="-122"/>
            </a:endParaRPr>
          </a:p>
          <a:p>
            <a:pPr>
              <a:lnSpc>
                <a:spcPct val="100000"/>
              </a:lnSpc>
            </a:pPr>
            <a:r>
              <a:rPr lang="zh-CN" altLang="en-US" sz="1800">
                <a:solidFill>
                  <a:srgbClr val="2B4576"/>
                </a:solidFill>
                <a:latin typeface="微软雅黑" panose="020B0503020204020204" pitchFamily="34" charset="-122"/>
                <a:ea typeface="微软雅黑" panose="020B0503020204020204" pitchFamily="34" charset="-122"/>
              </a:rPr>
              <a:t>如果你发现有人盗用本课程</a:t>
            </a:r>
            <a:endParaRPr lang="en-US" altLang="zh-CN" sz="1800">
              <a:solidFill>
                <a:srgbClr val="2B4576"/>
              </a:solidFill>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a:solidFill>
                  <a:srgbClr val="2B4576"/>
                </a:solidFill>
                <a:latin typeface="微软雅黑" panose="020B0503020204020204" pitchFamily="34" charset="-122"/>
                <a:ea typeface="微软雅黑" panose="020B0503020204020204" pitchFamily="34" charset="-122"/>
              </a:rPr>
              <a:t>请微信联系 </a:t>
            </a:r>
            <a:r>
              <a:rPr lang="en-US" altLang="zh-CN" sz="1800">
                <a:solidFill>
                  <a:srgbClr val="FF0000"/>
                </a:solidFill>
                <a:latin typeface="微软雅黑" panose="020B0503020204020204" pitchFamily="34" charset="-122"/>
                <a:ea typeface="微软雅黑" panose="020B0503020204020204" pitchFamily="34" charset="-122"/>
              </a:rPr>
              <a:t>xiedaimala02</a:t>
            </a:r>
            <a:r>
              <a:rPr lang="en-US" altLang="zh-CN" sz="1800">
                <a:solidFill>
                  <a:srgbClr val="2B4576"/>
                </a:solidFill>
                <a:latin typeface="微软雅黑" panose="020B0503020204020204" pitchFamily="34" charset="-122"/>
                <a:ea typeface="微软雅黑" panose="020B0503020204020204" pitchFamily="34" charset="-122"/>
              </a:rPr>
              <a:t> </a:t>
            </a:r>
            <a:r>
              <a:rPr lang="zh-CN" altLang="en-US" sz="1800">
                <a:solidFill>
                  <a:srgbClr val="2B4576"/>
                </a:solidFill>
                <a:latin typeface="微软雅黑" panose="020B0503020204020204" pitchFamily="34" charset="-122"/>
                <a:ea typeface="微软雅黑" panose="020B0503020204020204" pitchFamily="34" charset="-122"/>
              </a:rPr>
              <a:t>或 </a:t>
            </a:r>
            <a:r>
              <a:rPr lang="en-US" altLang="zh-CN" sz="1800">
                <a:solidFill>
                  <a:srgbClr val="FF0000"/>
                </a:solidFill>
                <a:latin typeface="微软雅黑" panose="020B0503020204020204" pitchFamily="34" charset="-122"/>
                <a:ea typeface="微软雅黑" panose="020B0503020204020204" pitchFamily="34" charset="-122"/>
              </a:rPr>
              <a:t>xiedaimala03</a:t>
            </a:r>
          </a:p>
        </p:txBody>
      </p:sp>
      <p:sp>
        <p:nvSpPr>
          <p:cNvPr id="7" name="文本框 6"/>
          <p:cNvSpPr txBox="1"/>
          <p:nvPr/>
        </p:nvSpPr>
        <p:spPr>
          <a:xfrm>
            <a:off x="838200" y="286134"/>
            <a:ext cx="2646878" cy="830997"/>
          </a:xfrm>
          <a:prstGeom prst="rect">
            <a:avLst/>
          </a:prstGeom>
          <a:noFill/>
        </p:spPr>
        <p:txBody>
          <a:bodyPr wrap="none" rtlCol="0">
            <a:spAutoFit/>
          </a:bodyPr>
          <a:lstStyle/>
          <a:p>
            <a:r>
              <a:rPr lang="zh-CN" altLang="en-US" sz="4800">
                <a:solidFill>
                  <a:srgbClr val="2B4576"/>
                </a:solidFill>
                <a:latin typeface="微软雅黑" panose="020B0503020204020204" pitchFamily="34" charset="-122"/>
                <a:ea typeface="微软雅黑" panose="020B0503020204020204" pitchFamily="34" charset="-122"/>
              </a:rPr>
              <a:t>版权声明</a:t>
            </a:r>
          </a:p>
        </p:txBody>
      </p:sp>
    </p:spTree>
    <p:extLst>
      <p:ext uri="{BB962C8B-B14F-4D97-AF65-F5344CB8AC3E}">
        <p14:creationId xmlns:p14="http://schemas.microsoft.com/office/powerpoint/2010/main" val="2504178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代码">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360000"/>
            <a:ext cx="10515600" cy="757130"/>
          </a:xfrm>
          <a:prstGeom prst="rect">
            <a:avLst/>
          </a:prstGeom>
        </p:spPr>
        <p:txBody>
          <a:bodyPr>
            <a:spAutoFit/>
          </a:bodyPr>
          <a:lstStyle/>
          <a:p>
            <a:r>
              <a:rPr lang="zh-CN" altLang="en-US"/>
              <a:t>代码</a:t>
            </a:r>
            <a:endParaRPr lang="zh-CN" altLang="en-US" dirty="0"/>
          </a:p>
        </p:txBody>
      </p:sp>
      <p:sp>
        <p:nvSpPr>
          <p:cNvPr id="3" name="内容占位符 2"/>
          <p:cNvSpPr>
            <a:spLocks noGrp="1"/>
          </p:cNvSpPr>
          <p:nvPr>
            <p:ph idx="1" hasCustomPrompt="1"/>
          </p:nvPr>
        </p:nvSpPr>
        <p:spPr>
          <a:xfrm>
            <a:off x="838200" y="1260000"/>
            <a:ext cx="10515600" cy="5382000"/>
          </a:xfrm>
          <a:prstGeom prst="rect">
            <a:avLst/>
          </a:prstGeom>
        </p:spPr>
        <p:txBody>
          <a:bodyPr>
            <a:normAutofit/>
          </a:bodyPr>
          <a:lstStyle>
            <a:lvl1pPr>
              <a:defRPr lang="zh-CN" altLang="en-US" dirty="0" smtClean="0"/>
            </a:lvl1pPr>
            <a:lvl2pPr marL="0" indent="0">
              <a:buNone/>
              <a:defRPr lang="zh-CN" altLang="en-US" sz="2000" dirty="0" smtClean="0">
                <a:latin typeface="Consolas" panose="020B0609020204030204" pitchFamily="49" charset="0"/>
              </a:defRPr>
            </a:lvl2pPr>
            <a:lvl3pPr>
              <a:defRPr lang="zh-CN" altLang="en-US" dirty="0" smtClean="0"/>
            </a:lvl3pPr>
            <a:lvl4pPr>
              <a:defRPr lang="zh-CN" altLang="en-US" dirty="0" smtClean="0"/>
            </a:lvl4pPr>
            <a:lvl5pPr>
              <a:defRPr lang="zh-CN" altLang="en-US" dirty="0"/>
            </a:lvl5pPr>
          </a:lstStyle>
          <a:p>
            <a:pPr lvl="1"/>
            <a:r>
              <a:rPr lang="en-US" altLang="zh-CN"/>
              <a:t>print("hi")</a:t>
            </a:r>
            <a:endParaRPr lang="zh-CN" altLang="en-US" dirty="0"/>
          </a:p>
        </p:txBody>
      </p:sp>
      <p:sp>
        <p:nvSpPr>
          <p:cNvPr id="7" name="页脚占位符 9"/>
          <p:cNvSpPr>
            <a:spLocks noGrp="1"/>
          </p:cNvSpPr>
          <p:nvPr>
            <p:ph type="ftr" sz="quarter" idx="3"/>
          </p:nvPr>
        </p:nvSpPr>
        <p:spPr>
          <a:xfrm>
            <a:off x="11353799" y="6642000"/>
            <a:ext cx="838199" cy="216000"/>
          </a:xfrm>
          <a:prstGeom prst="rect">
            <a:avLst/>
          </a:prstGeom>
        </p:spPr>
        <p:txBody>
          <a:bodyPr vert="horz" wrap="none" lIns="0" tIns="0" rIns="72000" bIns="36000" rtlCol="0" anchor="b" anchorCtr="0"/>
          <a:lstStyle>
            <a:lvl1pPr algn="r">
              <a:defRPr sz="900">
                <a:solidFill>
                  <a:schemeClr val="bg1"/>
                </a:solidFill>
                <a:latin typeface="思源黑体" panose="020B0500000000000000" pitchFamily="34" charset="-122"/>
                <a:ea typeface="思源黑体" panose="020B0500000000000000" pitchFamily="34" charset="-122"/>
              </a:defRPr>
            </a:lvl1pPr>
          </a:lstStyle>
          <a:p>
            <a:endParaRPr lang="zh-CN" altLang="en-US"/>
          </a:p>
        </p:txBody>
      </p:sp>
      <p:sp>
        <p:nvSpPr>
          <p:cNvPr id="9" name="灯片编号占位符 3"/>
          <p:cNvSpPr>
            <a:spLocks noGrp="1"/>
          </p:cNvSpPr>
          <p:nvPr>
            <p:ph type="sldNum" sz="quarter" idx="4"/>
          </p:nvPr>
        </p:nvSpPr>
        <p:spPr>
          <a:xfrm>
            <a:off x="11353801" y="0"/>
            <a:ext cx="838200" cy="216000"/>
          </a:xfrm>
          <a:prstGeom prst="rect">
            <a:avLst/>
          </a:prstGeom>
        </p:spPr>
        <p:txBody>
          <a:bodyPr vert="horz" wrap="none" lIns="0" tIns="36000" rIns="72000" bIns="0" rtlCol="0" anchor="ctr"/>
          <a:lstStyle>
            <a:lvl1pPr algn="r">
              <a:defRPr sz="900">
                <a:solidFill>
                  <a:schemeClr val="bg1">
                    <a:lumMod val="85000"/>
                  </a:schemeClr>
                </a:solidFill>
                <a:latin typeface="思源黑体" panose="020B0500000000000000" pitchFamily="34" charset="-122"/>
                <a:ea typeface="思源黑体" panose="020B0500000000000000" pitchFamily="34" charset="-122"/>
              </a:defRPr>
            </a:lvl1pPr>
          </a:lstStyle>
          <a:p>
            <a:fld id="{1C71211B-FC85-4D01-81F5-233FD27A8BCC}" type="slidenum">
              <a:rPr lang="zh-CN" altLang="en-US" smtClean="0"/>
              <a:t>‹#›</a:t>
            </a:fld>
            <a:endParaRPr lang="zh-CN" altLang="en-US"/>
          </a:p>
        </p:txBody>
      </p:sp>
    </p:spTree>
    <p:extLst>
      <p:ext uri="{BB962C8B-B14F-4D97-AF65-F5344CB8AC3E}">
        <p14:creationId xmlns:p14="http://schemas.microsoft.com/office/powerpoint/2010/main" val="142021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0000"/>
            <a:ext cx="10515600" cy="757130"/>
          </a:xfrm>
          <a:prstGeom prst="rect">
            <a:avLst/>
          </a:prstGeom>
        </p:spPr>
        <p:txBody>
          <a:bodyPr>
            <a:spAutoFit/>
          </a:bodyPr>
          <a:lstStyle/>
          <a:p>
            <a:r>
              <a:rPr lang="zh-CN" altLang="en-US"/>
              <a:t>单击此处编辑母版标题样式</a:t>
            </a:r>
            <a:endParaRPr lang="zh-CN" altLang="en-US" dirty="0"/>
          </a:p>
        </p:txBody>
      </p:sp>
      <p:sp>
        <p:nvSpPr>
          <p:cNvPr id="3" name="内容占位符 2"/>
          <p:cNvSpPr>
            <a:spLocks noGrp="1"/>
          </p:cNvSpPr>
          <p:nvPr>
            <p:ph idx="1"/>
          </p:nvPr>
        </p:nvSpPr>
        <p:spPr>
          <a:xfrm>
            <a:off x="838200" y="1260000"/>
            <a:ext cx="10515600" cy="5382000"/>
          </a:xfrm>
          <a:prstGeom prst="rect">
            <a:avLst/>
          </a:prstGeom>
        </p:spPr>
        <p:txBody>
          <a:bodyPr>
            <a:normAutofit/>
          </a:bodyPr>
          <a:lstStyle>
            <a:lvl1pPr>
              <a:defRPr lang="zh-CN" altLang="en-US" dirty="0" smtClean="0"/>
            </a:lvl1pPr>
            <a:lvl2pPr>
              <a:buSzPct val="100000"/>
              <a:defRPr lang="zh-CN" altLang="en-US" dirty="0" smtClean="0"/>
            </a:lvl2pPr>
            <a:lvl3pPr>
              <a:defRPr lang="zh-CN" altLang="en-US" dirty="0" smtClean="0"/>
            </a:lvl3pPr>
            <a:lvl4pPr>
              <a:defRPr lang="zh-CN" altLang="en-US" dirty="0" smtClean="0"/>
            </a:lvl4pPr>
            <a:lvl5pPr>
              <a:defRPr lang="zh-CN" altLang="en-US" dirty="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9" name="灯片编号占位符 10"/>
          <p:cNvSpPr>
            <a:spLocks noGrp="1"/>
          </p:cNvSpPr>
          <p:nvPr>
            <p:ph type="sldNum" sz="quarter" idx="4"/>
          </p:nvPr>
        </p:nvSpPr>
        <p:spPr>
          <a:xfrm>
            <a:off x="11353800" y="0"/>
            <a:ext cx="838200" cy="216000"/>
          </a:xfrm>
          <a:prstGeom prst="rect">
            <a:avLst/>
          </a:prstGeom>
        </p:spPr>
        <p:txBody>
          <a:bodyPr vert="horz" wrap="none" lIns="0" tIns="36000" rIns="72000" bIns="0" rtlCol="0" anchor="t" anchorCtr="0"/>
          <a:lstStyle>
            <a:lvl1pPr algn="r">
              <a:defRPr sz="900">
                <a:solidFill>
                  <a:schemeClr val="tx1">
                    <a:tint val="75000"/>
                  </a:schemeClr>
                </a:solidFill>
                <a:latin typeface="思源黑体" panose="020B0500000000000000" pitchFamily="34" charset="-122"/>
                <a:ea typeface="思源黑体" panose="020B0500000000000000" pitchFamily="34" charset="-122"/>
              </a:defRPr>
            </a:lvl1pPr>
          </a:lstStyle>
          <a:p>
            <a:fld id="{AA6B6B8B-E38A-4C92-8797-81FA559B205F}" type="slidenum">
              <a:rPr lang="zh-CN" altLang="en-US" smtClean="0"/>
              <a:t>‹#›</a:t>
            </a:fld>
            <a:endParaRPr lang="zh-CN" altLang="en-US"/>
          </a:p>
        </p:txBody>
      </p:sp>
      <p:sp>
        <p:nvSpPr>
          <p:cNvPr id="10" name="页脚占位符 1"/>
          <p:cNvSpPr>
            <a:spLocks noGrp="1"/>
          </p:cNvSpPr>
          <p:nvPr>
            <p:ph type="ftr" sz="quarter" idx="3"/>
          </p:nvPr>
        </p:nvSpPr>
        <p:spPr>
          <a:xfrm>
            <a:off x="11353800" y="6642000"/>
            <a:ext cx="838200" cy="216000"/>
          </a:xfrm>
          <a:prstGeom prst="rect">
            <a:avLst/>
          </a:prstGeom>
        </p:spPr>
        <p:txBody>
          <a:bodyPr vert="horz" wrap="none" lIns="0" tIns="0" rIns="72000" bIns="36000" rtlCol="0" anchor="ctr"/>
          <a:lstStyle>
            <a:lvl1pPr algn="r">
              <a:defRPr sz="900">
                <a:solidFill>
                  <a:schemeClr val="tx1">
                    <a:tint val="75000"/>
                  </a:schemeClr>
                </a:solidFill>
                <a:latin typeface="思源黑体" panose="020B0500000000000000" pitchFamily="34" charset="-122"/>
                <a:ea typeface="思源黑体" panose="020B0500000000000000" pitchFamily="34" charset="-122"/>
              </a:defRPr>
            </a:lvl1pPr>
          </a:lstStyle>
          <a:p>
            <a:endParaRPr lang="zh-CN" altLang="en-US"/>
          </a:p>
        </p:txBody>
      </p:sp>
    </p:spTree>
    <p:extLst>
      <p:ext uri="{BB962C8B-B14F-4D97-AF65-F5344CB8AC3E}">
        <p14:creationId xmlns:p14="http://schemas.microsoft.com/office/powerpoint/2010/main" val="3839175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8" name="内容占位符 2"/>
          <p:cNvSpPr>
            <a:spLocks noGrp="1"/>
          </p:cNvSpPr>
          <p:nvPr>
            <p:ph idx="13"/>
          </p:nvPr>
        </p:nvSpPr>
        <p:spPr>
          <a:xfrm>
            <a:off x="0" y="3"/>
            <a:ext cx="12192000" cy="6857999"/>
          </a:xfrm>
          <a:prstGeom prst="rect">
            <a:avLst/>
          </a:prstGeom>
        </p:spPr>
        <p:txBody>
          <a:bodyPr wrap="square" anchor="t">
            <a:noAutofit/>
          </a:bodyPr>
          <a:lstStyle>
            <a:lvl1pPr marL="0" indent="0" algn="ctr">
              <a:buNone/>
              <a:defRPr/>
            </a:lvl1pPr>
          </a:lstStyle>
          <a:p>
            <a:pPr lvl="0"/>
            <a:r>
              <a:rPr lang="zh-CN" altLang="en-US"/>
              <a:t>编辑母版文本样式</a:t>
            </a:r>
          </a:p>
        </p:txBody>
      </p:sp>
      <p:sp>
        <p:nvSpPr>
          <p:cNvPr id="2" name="标题 1"/>
          <p:cNvSpPr>
            <a:spLocks noGrp="1"/>
          </p:cNvSpPr>
          <p:nvPr>
            <p:ph type="title"/>
          </p:nvPr>
        </p:nvSpPr>
        <p:spPr>
          <a:xfrm>
            <a:off x="831851" y="3636750"/>
            <a:ext cx="10515600" cy="715581"/>
          </a:xfrm>
          <a:prstGeom prst="rect">
            <a:avLst/>
          </a:prstGeom>
        </p:spPr>
        <p:txBody>
          <a:bodyPr anchor="b">
            <a:spAutoFit/>
          </a:bodyPr>
          <a:lstStyle>
            <a:lvl1pPr>
              <a:defRPr sz="4500"/>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831851" y="4365000"/>
            <a:ext cx="10515600" cy="341632"/>
          </a:xfrm>
          <a:prstGeom prst="rect">
            <a:avLst/>
          </a:prstGeom>
        </p:spPr>
        <p:txBody>
          <a:bodyPr>
            <a:spAutoFit/>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10" name="灯片编号占位符 10"/>
          <p:cNvSpPr>
            <a:spLocks noGrp="1"/>
          </p:cNvSpPr>
          <p:nvPr>
            <p:ph type="sldNum" sz="quarter" idx="4"/>
          </p:nvPr>
        </p:nvSpPr>
        <p:spPr>
          <a:xfrm>
            <a:off x="11353800" y="0"/>
            <a:ext cx="838200" cy="216000"/>
          </a:xfrm>
          <a:prstGeom prst="rect">
            <a:avLst/>
          </a:prstGeom>
        </p:spPr>
        <p:txBody>
          <a:bodyPr vert="horz" wrap="none" lIns="0" tIns="36000" rIns="72000" bIns="0" rtlCol="0" anchor="t" anchorCtr="0"/>
          <a:lstStyle>
            <a:lvl1pPr algn="r">
              <a:defRPr sz="900">
                <a:solidFill>
                  <a:schemeClr val="tx1">
                    <a:tint val="75000"/>
                  </a:schemeClr>
                </a:solidFill>
                <a:latin typeface="思源黑体" panose="020B0500000000000000" pitchFamily="34" charset="-122"/>
                <a:ea typeface="思源黑体" panose="020B0500000000000000" pitchFamily="34" charset="-122"/>
              </a:defRPr>
            </a:lvl1pPr>
          </a:lstStyle>
          <a:p>
            <a:fld id="{AA6B6B8B-E38A-4C92-8797-81FA559B205F}" type="slidenum">
              <a:rPr lang="zh-CN" altLang="en-US" smtClean="0"/>
              <a:t>‹#›</a:t>
            </a:fld>
            <a:endParaRPr lang="zh-CN" altLang="en-US"/>
          </a:p>
        </p:txBody>
      </p:sp>
      <p:sp>
        <p:nvSpPr>
          <p:cNvPr id="11" name="页脚占位符 1"/>
          <p:cNvSpPr>
            <a:spLocks noGrp="1"/>
          </p:cNvSpPr>
          <p:nvPr>
            <p:ph type="ftr" sz="quarter" idx="3"/>
          </p:nvPr>
        </p:nvSpPr>
        <p:spPr>
          <a:xfrm>
            <a:off x="11353800" y="6642000"/>
            <a:ext cx="838200" cy="216000"/>
          </a:xfrm>
          <a:prstGeom prst="rect">
            <a:avLst/>
          </a:prstGeom>
        </p:spPr>
        <p:txBody>
          <a:bodyPr vert="horz" wrap="none" lIns="0" tIns="0" rIns="72000" bIns="36000" rtlCol="0" anchor="ctr"/>
          <a:lstStyle>
            <a:lvl1pPr algn="r">
              <a:defRPr sz="900">
                <a:solidFill>
                  <a:schemeClr val="tx1">
                    <a:tint val="75000"/>
                  </a:schemeClr>
                </a:solidFill>
                <a:latin typeface="思源黑体" panose="020B0500000000000000" pitchFamily="34" charset="-122"/>
                <a:ea typeface="思源黑体" panose="020B0500000000000000" pitchFamily="34" charset="-122"/>
              </a:defRPr>
            </a:lvl1pPr>
          </a:lstStyle>
          <a:p>
            <a:endParaRPr lang="zh-CN" altLang="en-US"/>
          </a:p>
        </p:txBody>
      </p:sp>
    </p:spTree>
    <p:extLst>
      <p:ext uri="{BB962C8B-B14F-4D97-AF65-F5344CB8AC3E}">
        <p14:creationId xmlns:p14="http://schemas.microsoft.com/office/powerpoint/2010/main" val="22513382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3636750"/>
            <a:ext cx="10515600" cy="715581"/>
          </a:xfrm>
          <a:prstGeom prst="rect">
            <a:avLst/>
          </a:prstGeom>
        </p:spPr>
        <p:txBody>
          <a:bodyPr anchor="b">
            <a:spAutoFit/>
          </a:bodyPr>
          <a:lstStyle>
            <a:lvl1pPr>
              <a:defRPr sz="4500"/>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831851" y="4365000"/>
            <a:ext cx="10515600" cy="341632"/>
          </a:xfrm>
          <a:prstGeom prst="rect">
            <a:avLst/>
          </a:prstGeom>
        </p:spPr>
        <p:txBody>
          <a:bodyPr>
            <a:spAutoFit/>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9" name="灯片编号占位符 10"/>
          <p:cNvSpPr>
            <a:spLocks noGrp="1"/>
          </p:cNvSpPr>
          <p:nvPr>
            <p:ph type="sldNum" sz="quarter" idx="4"/>
          </p:nvPr>
        </p:nvSpPr>
        <p:spPr>
          <a:xfrm>
            <a:off x="11353800" y="0"/>
            <a:ext cx="838200" cy="216000"/>
          </a:xfrm>
          <a:prstGeom prst="rect">
            <a:avLst/>
          </a:prstGeom>
        </p:spPr>
        <p:txBody>
          <a:bodyPr vert="horz" wrap="none" lIns="0" tIns="36000" rIns="72000" bIns="0" rtlCol="0" anchor="t" anchorCtr="0"/>
          <a:lstStyle>
            <a:lvl1pPr algn="r">
              <a:defRPr sz="900">
                <a:solidFill>
                  <a:schemeClr val="tx1">
                    <a:tint val="75000"/>
                  </a:schemeClr>
                </a:solidFill>
                <a:latin typeface="思源黑体" panose="020B0500000000000000" pitchFamily="34" charset="-122"/>
                <a:ea typeface="思源黑体" panose="020B0500000000000000" pitchFamily="34" charset="-122"/>
              </a:defRPr>
            </a:lvl1pPr>
          </a:lstStyle>
          <a:p>
            <a:fld id="{AA6B6B8B-E38A-4C92-8797-81FA559B205F}" type="slidenum">
              <a:rPr lang="zh-CN" altLang="en-US" smtClean="0"/>
              <a:t>‹#›</a:t>
            </a:fld>
            <a:endParaRPr lang="zh-CN" altLang="en-US"/>
          </a:p>
        </p:txBody>
      </p:sp>
      <p:sp>
        <p:nvSpPr>
          <p:cNvPr id="10" name="页脚占位符 1"/>
          <p:cNvSpPr>
            <a:spLocks noGrp="1"/>
          </p:cNvSpPr>
          <p:nvPr>
            <p:ph type="ftr" sz="quarter" idx="3"/>
          </p:nvPr>
        </p:nvSpPr>
        <p:spPr>
          <a:xfrm>
            <a:off x="11353800" y="6642000"/>
            <a:ext cx="838200" cy="216000"/>
          </a:xfrm>
          <a:prstGeom prst="rect">
            <a:avLst/>
          </a:prstGeom>
        </p:spPr>
        <p:txBody>
          <a:bodyPr vert="horz" wrap="none" lIns="0" tIns="0" rIns="72000" bIns="36000" rtlCol="0" anchor="ctr"/>
          <a:lstStyle>
            <a:lvl1pPr algn="r">
              <a:defRPr sz="900">
                <a:solidFill>
                  <a:schemeClr val="tx1">
                    <a:tint val="75000"/>
                  </a:schemeClr>
                </a:solidFill>
                <a:latin typeface="思源黑体" panose="020B0500000000000000" pitchFamily="34" charset="-122"/>
                <a:ea typeface="思源黑体" panose="020B0500000000000000" pitchFamily="34" charset="-122"/>
              </a:defRPr>
            </a:lvl1pPr>
          </a:lstStyle>
          <a:p>
            <a:endParaRPr lang="zh-CN" altLang="en-US"/>
          </a:p>
        </p:txBody>
      </p:sp>
    </p:spTree>
    <p:extLst>
      <p:ext uri="{BB962C8B-B14F-4D97-AF65-F5344CB8AC3E}">
        <p14:creationId xmlns:p14="http://schemas.microsoft.com/office/powerpoint/2010/main" val="3532570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0000"/>
            <a:ext cx="10515600" cy="757130"/>
          </a:xfrm>
          <a:prstGeom prst="rect">
            <a:avLst/>
          </a:prstGeom>
        </p:spPr>
        <p:txBody>
          <a:bodyPr>
            <a:spAutoFit/>
          </a:bodyPr>
          <a:lstStyle/>
          <a:p>
            <a:r>
              <a:rPr lang="zh-CN" altLang="en-US"/>
              <a:t>单击此处编辑母版标题样式</a:t>
            </a:r>
            <a:endParaRPr lang="zh-CN" altLang="en-US" dirty="0"/>
          </a:p>
        </p:txBody>
      </p:sp>
      <p:sp>
        <p:nvSpPr>
          <p:cNvPr id="6" name="灯片编号占位符 10"/>
          <p:cNvSpPr>
            <a:spLocks noGrp="1"/>
          </p:cNvSpPr>
          <p:nvPr>
            <p:ph type="sldNum" sz="quarter" idx="4"/>
          </p:nvPr>
        </p:nvSpPr>
        <p:spPr>
          <a:xfrm>
            <a:off x="11353800" y="0"/>
            <a:ext cx="838200" cy="216000"/>
          </a:xfrm>
          <a:prstGeom prst="rect">
            <a:avLst/>
          </a:prstGeom>
        </p:spPr>
        <p:txBody>
          <a:bodyPr vert="horz" wrap="none" lIns="0" tIns="36000" rIns="72000" bIns="0" rtlCol="0" anchor="t" anchorCtr="0"/>
          <a:lstStyle>
            <a:lvl1pPr algn="r">
              <a:defRPr sz="900">
                <a:solidFill>
                  <a:schemeClr val="tx1">
                    <a:tint val="75000"/>
                  </a:schemeClr>
                </a:solidFill>
                <a:latin typeface="思源黑体" panose="020B0500000000000000" pitchFamily="34" charset="-122"/>
                <a:ea typeface="思源黑体" panose="020B0500000000000000" pitchFamily="34" charset="-122"/>
              </a:defRPr>
            </a:lvl1pPr>
          </a:lstStyle>
          <a:p>
            <a:fld id="{AA6B6B8B-E38A-4C92-8797-81FA559B205F}" type="slidenum">
              <a:rPr lang="zh-CN" altLang="en-US" smtClean="0"/>
              <a:t>‹#›</a:t>
            </a:fld>
            <a:endParaRPr lang="zh-CN" altLang="en-US"/>
          </a:p>
        </p:txBody>
      </p:sp>
      <p:sp>
        <p:nvSpPr>
          <p:cNvPr id="7" name="页脚占位符 1"/>
          <p:cNvSpPr>
            <a:spLocks noGrp="1"/>
          </p:cNvSpPr>
          <p:nvPr>
            <p:ph type="ftr" sz="quarter" idx="3"/>
          </p:nvPr>
        </p:nvSpPr>
        <p:spPr>
          <a:xfrm>
            <a:off x="11353800" y="6642000"/>
            <a:ext cx="838200" cy="216000"/>
          </a:xfrm>
          <a:prstGeom prst="rect">
            <a:avLst/>
          </a:prstGeom>
        </p:spPr>
        <p:txBody>
          <a:bodyPr vert="horz" wrap="none" lIns="0" tIns="0" rIns="72000" bIns="36000" rtlCol="0" anchor="ctr"/>
          <a:lstStyle>
            <a:lvl1pPr algn="r">
              <a:defRPr sz="900">
                <a:solidFill>
                  <a:schemeClr val="tx1">
                    <a:tint val="75000"/>
                  </a:schemeClr>
                </a:solidFill>
                <a:latin typeface="思源黑体" panose="020B0500000000000000" pitchFamily="34" charset="-122"/>
                <a:ea typeface="思源黑体" panose="020B0500000000000000" pitchFamily="34" charset="-122"/>
              </a:defRPr>
            </a:lvl1pPr>
          </a:lstStyle>
          <a:p>
            <a:endParaRPr lang="zh-CN" altLang="en-US"/>
          </a:p>
        </p:txBody>
      </p:sp>
    </p:spTree>
    <p:extLst>
      <p:ext uri="{BB962C8B-B14F-4D97-AF65-F5344CB8AC3E}">
        <p14:creationId xmlns:p14="http://schemas.microsoft.com/office/powerpoint/2010/main" val="30567373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灯片编号占位符 10"/>
          <p:cNvSpPr>
            <a:spLocks noGrp="1"/>
          </p:cNvSpPr>
          <p:nvPr>
            <p:ph type="sldNum" sz="quarter" idx="4"/>
          </p:nvPr>
        </p:nvSpPr>
        <p:spPr>
          <a:xfrm>
            <a:off x="11353800" y="0"/>
            <a:ext cx="838200" cy="216000"/>
          </a:xfrm>
          <a:prstGeom prst="rect">
            <a:avLst/>
          </a:prstGeom>
        </p:spPr>
        <p:txBody>
          <a:bodyPr vert="horz" wrap="none" lIns="0" tIns="36000" rIns="72000" bIns="0" rtlCol="0" anchor="t" anchorCtr="0"/>
          <a:lstStyle>
            <a:lvl1pPr algn="r">
              <a:defRPr sz="900">
                <a:solidFill>
                  <a:schemeClr val="tx1">
                    <a:tint val="75000"/>
                  </a:schemeClr>
                </a:solidFill>
                <a:latin typeface="思源黑体" panose="020B0500000000000000" pitchFamily="34" charset="-122"/>
                <a:ea typeface="思源黑体" panose="020B0500000000000000" pitchFamily="34" charset="-122"/>
              </a:defRPr>
            </a:lvl1pPr>
          </a:lstStyle>
          <a:p>
            <a:fld id="{AA6B6B8B-E38A-4C92-8797-81FA559B205F}" type="slidenum">
              <a:rPr lang="zh-CN" altLang="en-US" smtClean="0"/>
              <a:t>‹#›</a:t>
            </a:fld>
            <a:endParaRPr lang="zh-CN" altLang="en-US"/>
          </a:p>
        </p:txBody>
      </p:sp>
      <p:sp>
        <p:nvSpPr>
          <p:cNvPr id="6" name="页脚占位符 1"/>
          <p:cNvSpPr>
            <a:spLocks noGrp="1"/>
          </p:cNvSpPr>
          <p:nvPr>
            <p:ph type="ftr" sz="quarter" idx="3"/>
          </p:nvPr>
        </p:nvSpPr>
        <p:spPr>
          <a:xfrm>
            <a:off x="11353800" y="6642000"/>
            <a:ext cx="838200" cy="216000"/>
          </a:xfrm>
          <a:prstGeom prst="rect">
            <a:avLst/>
          </a:prstGeom>
        </p:spPr>
        <p:txBody>
          <a:bodyPr vert="horz" wrap="none" lIns="0" tIns="0" rIns="72000" bIns="36000" rtlCol="0" anchor="ctr"/>
          <a:lstStyle>
            <a:lvl1pPr algn="r">
              <a:defRPr sz="900">
                <a:solidFill>
                  <a:schemeClr val="tx1">
                    <a:tint val="75000"/>
                  </a:schemeClr>
                </a:solidFill>
                <a:latin typeface="思源黑体" panose="020B0500000000000000" pitchFamily="34" charset="-122"/>
                <a:ea typeface="思源黑体" panose="020B0500000000000000" pitchFamily="34" charset="-122"/>
              </a:defRPr>
            </a:lvl1pPr>
          </a:lstStyle>
          <a:p>
            <a:endParaRPr lang="zh-CN" altLang="en-US"/>
          </a:p>
        </p:txBody>
      </p:sp>
    </p:spTree>
    <p:extLst>
      <p:ext uri="{BB962C8B-B14F-4D97-AF65-F5344CB8AC3E}">
        <p14:creationId xmlns:p14="http://schemas.microsoft.com/office/powerpoint/2010/main" val="260841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0000"/>
            <a:ext cx="10515600" cy="757130"/>
          </a:xfrm>
          <a:prstGeom prst="rect">
            <a:avLst/>
          </a:prstGeom>
        </p:spPr>
        <p:txBody>
          <a:bodyPr>
            <a:spAutoFit/>
          </a:bodyPr>
          <a:lstStyle/>
          <a:p>
            <a:r>
              <a:rPr lang="zh-CN" altLang="en-US" dirty="0"/>
              <a:t>单击此处编辑母版标题样式</a:t>
            </a:r>
          </a:p>
        </p:txBody>
      </p:sp>
      <p:sp>
        <p:nvSpPr>
          <p:cNvPr id="3" name="内容占位符 2"/>
          <p:cNvSpPr>
            <a:spLocks noGrp="1"/>
          </p:cNvSpPr>
          <p:nvPr>
            <p:ph idx="1"/>
          </p:nvPr>
        </p:nvSpPr>
        <p:spPr>
          <a:xfrm>
            <a:off x="838200" y="1260000"/>
            <a:ext cx="10515600" cy="5382000"/>
          </a:xfrm>
          <a:prstGeom prst="rect">
            <a:avLst/>
          </a:prstGeom>
        </p:spPr>
        <p:txBody>
          <a:bodyPr>
            <a:normAutofit/>
          </a:bodyPr>
          <a:lstStyle>
            <a:lvl1pPr>
              <a:lnSpc>
                <a:spcPct val="100000"/>
              </a:lnSpc>
              <a:defRPr lang="zh-CN" altLang="en-US" dirty="0" smtClean="0"/>
            </a:lvl1pPr>
            <a:lvl2pPr>
              <a:lnSpc>
                <a:spcPct val="100000"/>
              </a:lnSpc>
              <a:defRPr lang="zh-CN" altLang="en-US" dirty="0" smtClean="0"/>
            </a:lvl2pPr>
            <a:lvl3pPr>
              <a:lnSpc>
                <a:spcPct val="100000"/>
              </a:lnSpc>
              <a:defRPr lang="zh-CN" altLang="en-US" dirty="0" smtClean="0"/>
            </a:lvl3pPr>
            <a:lvl4pPr>
              <a:lnSpc>
                <a:spcPct val="100000"/>
              </a:lnSpc>
              <a:defRPr lang="zh-CN" altLang="en-US" dirty="0" smtClean="0"/>
            </a:lvl4pPr>
            <a:lvl5pPr>
              <a:lnSpc>
                <a:spcPct val="100000"/>
              </a:lnSpc>
              <a:defRPr lang="zh-CN" altLang="en-US" dirty="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7" name="页脚占位符 9"/>
          <p:cNvSpPr>
            <a:spLocks noGrp="1"/>
          </p:cNvSpPr>
          <p:nvPr>
            <p:ph type="ftr" sz="quarter" idx="3"/>
          </p:nvPr>
        </p:nvSpPr>
        <p:spPr>
          <a:xfrm>
            <a:off x="11353799" y="6642000"/>
            <a:ext cx="838199" cy="216000"/>
          </a:xfrm>
          <a:prstGeom prst="rect">
            <a:avLst/>
          </a:prstGeom>
        </p:spPr>
        <p:txBody>
          <a:bodyPr vert="horz" wrap="none" lIns="0" tIns="0" rIns="72000" bIns="36000" rtlCol="0" anchor="b" anchorCtr="0"/>
          <a:lstStyle>
            <a:lvl1pPr algn="r">
              <a:defRPr sz="900">
                <a:solidFill>
                  <a:schemeClr val="bg1"/>
                </a:solidFill>
                <a:latin typeface="思源黑体" panose="020B0500000000000000" pitchFamily="34" charset="-122"/>
                <a:ea typeface="思源黑体" panose="020B0500000000000000" pitchFamily="34" charset="-122"/>
              </a:defRPr>
            </a:lvl1pPr>
          </a:lstStyle>
          <a:p>
            <a:endParaRPr lang="zh-CN" altLang="en-US"/>
          </a:p>
        </p:txBody>
      </p:sp>
      <p:sp>
        <p:nvSpPr>
          <p:cNvPr id="9" name="灯片编号占位符 3"/>
          <p:cNvSpPr>
            <a:spLocks noGrp="1"/>
          </p:cNvSpPr>
          <p:nvPr>
            <p:ph type="sldNum" sz="quarter" idx="4"/>
          </p:nvPr>
        </p:nvSpPr>
        <p:spPr>
          <a:xfrm>
            <a:off x="11353801" y="0"/>
            <a:ext cx="838200" cy="216000"/>
          </a:xfrm>
          <a:prstGeom prst="rect">
            <a:avLst/>
          </a:prstGeom>
        </p:spPr>
        <p:txBody>
          <a:bodyPr vert="horz" wrap="none" lIns="0" tIns="36000" rIns="72000" bIns="0" rtlCol="0" anchor="ctr"/>
          <a:lstStyle>
            <a:lvl1pPr algn="r">
              <a:defRPr sz="900">
                <a:solidFill>
                  <a:schemeClr val="bg1">
                    <a:lumMod val="85000"/>
                  </a:schemeClr>
                </a:solidFill>
                <a:latin typeface="思源黑体" panose="020B0500000000000000" pitchFamily="34" charset="-122"/>
                <a:ea typeface="思源黑体" panose="020B0500000000000000" pitchFamily="34" charset="-122"/>
              </a:defRPr>
            </a:lvl1pPr>
          </a:lstStyle>
          <a:p>
            <a:fld id="{1C71211B-FC85-4D01-81F5-233FD27A8BCC}" type="slidenum">
              <a:rPr lang="zh-CN" altLang="en-US" smtClean="0"/>
              <a:t>‹#›</a:t>
            </a:fld>
            <a:endParaRPr lang="zh-CN" altLang="en-US"/>
          </a:p>
        </p:txBody>
      </p:sp>
    </p:spTree>
    <p:extLst>
      <p:ext uri="{BB962C8B-B14F-4D97-AF65-F5344CB8AC3E}">
        <p14:creationId xmlns:p14="http://schemas.microsoft.com/office/powerpoint/2010/main" val="39534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代码">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360000"/>
            <a:ext cx="10515600" cy="757130"/>
          </a:xfrm>
          <a:prstGeom prst="rect">
            <a:avLst/>
          </a:prstGeom>
        </p:spPr>
        <p:txBody>
          <a:bodyPr>
            <a:spAutoFit/>
          </a:bodyPr>
          <a:lstStyle/>
          <a:p>
            <a:r>
              <a:rPr lang="zh-CN" altLang="en-US"/>
              <a:t>代码</a:t>
            </a:r>
            <a:endParaRPr lang="zh-CN" altLang="en-US" dirty="0"/>
          </a:p>
        </p:txBody>
      </p:sp>
      <p:sp>
        <p:nvSpPr>
          <p:cNvPr id="3" name="内容占位符 2"/>
          <p:cNvSpPr>
            <a:spLocks noGrp="1"/>
          </p:cNvSpPr>
          <p:nvPr>
            <p:ph idx="1" hasCustomPrompt="1"/>
          </p:nvPr>
        </p:nvSpPr>
        <p:spPr>
          <a:xfrm>
            <a:off x="838200" y="1260000"/>
            <a:ext cx="10515600" cy="5382000"/>
          </a:xfrm>
          <a:prstGeom prst="rect">
            <a:avLst/>
          </a:prstGeom>
        </p:spPr>
        <p:txBody>
          <a:bodyPr>
            <a:normAutofit/>
          </a:bodyPr>
          <a:lstStyle>
            <a:lvl1pPr>
              <a:defRPr lang="zh-CN" altLang="en-US" dirty="0" smtClean="0"/>
            </a:lvl1pPr>
            <a:lvl2pPr marL="0" indent="0">
              <a:buNone/>
              <a:defRPr lang="zh-CN" altLang="en-US" sz="2000" dirty="0" smtClean="0">
                <a:latin typeface="Consolas" panose="020B0609020204030204" pitchFamily="49" charset="0"/>
              </a:defRPr>
            </a:lvl2pPr>
            <a:lvl3pPr>
              <a:defRPr lang="zh-CN" altLang="en-US" dirty="0" smtClean="0"/>
            </a:lvl3pPr>
            <a:lvl4pPr>
              <a:defRPr lang="zh-CN" altLang="en-US" dirty="0" smtClean="0"/>
            </a:lvl4pPr>
            <a:lvl5pPr>
              <a:defRPr lang="zh-CN" altLang="en-US" dirty="0"/>
            </a:lvl5pPr>
          </a:lstStyle>
          <a:p>
            <a:pPr lvl="1"/>
            <a:r>
              <a:rPr lang="en-US" altLang="zh-CN"/>
              <a:t>print("hi")</a:t>
            </a:r>
            <a:endParaRPr lang="zh-CN" altLang="en-US" dirty="0"/>
          </a:p>
        </p:txBody>
      </p:sp>
      <p:sp>
        <p:nvSpPr>
          <p:cNvPr id="7" name="页脚占位符 9"/>
          <p:cNvSpPr>
            <a:spLocks noGrp="1"/>
          </p:cNvSpPr>
          <p:nvPr>
            <p:ph type="ftr" sz="quarter" idx="3"/>
          </p:nvPr>
        </p:nvSpPr>
        <p:spPr>
          <a:xfrm>
            <a:off x="11353799" y="6642000"/>
            <a:ext cx="838199" cy="216000"/>
          </a:xfrm>
          <a:prstGeom prst="rect">
            <a:avLst/>
          </a:prstGeom>
        </p:spPr>
        <p:txBody>
          <a:bodyPr vert="horz" wrap="none" lIns="0" tIns="0" rIns="72000" bIns="36000" rtlCol="0" anchor="b" anchorCtr="0"/>
          <a:lstStyle>
            <a:lvl1pPr algn="r">
              <a:defRPr sz="900">
                <a:solidFill>
                  <a:schemeClr val="bg1"/>
                </a:solidFill>
                <a:latin typeface="思源黑体" panose="020B0500000000000000" pitchFamily="34" charset="-122"/>
                <a:ea typeface="思源黑体" panose="020B0500000000000000" pitchFamily="34" charset="-122"/>
              </a:defRPr>
            </a:lvl1pPr>
          </a:lstStyle>
          <a:p>
            <a:endParaRPr lang="zh-CN" altLang="en-US"/>
          </a:p>
        </p:txBody>
      </p:sp>
      <p:sp>
        <p:nvSpPr>
          <p:cNvPr id="9" name="灯片编号占位符 3"/>
          <p:cNvSpPr>
            <a:spLocks noGrp="1"/>
          </p:cNvSpPr>
          <p:nvPr>
            <p:ph type="sldNum" sz="quarter" idx="4"/>
          </p:nvPr>
        </p:nvSpPr>
        <p:spPr>
          <a:xfrm>
            <a:off x="11353801" y="0"/>
            <a:ext cx="838200" cy="216000"/>
          </a:xfrm>
          <a:prstGeom prst="rect">
            <a:avLst/>
          </a:prstGeom>
        </p:spPr>
        <p:txBody>
          <a:bodyPr vert="horz" wrap="none" lIns="0" tIns="36000" rIns="72000" bIns="0" rtlCol="0" anchor="ctr"/>
          <a:lstStyle>
            <a:lvl1pPr algn="r">
              <a:defRPr sz="900">
                <a:solidFill>
                  <a:schemeClr val="bg1">
                    <a:lumMod val="85000"/>
                  </a:schemeClr>
                </a:solidFill>
                <a:latin typeface="思源黑体" panose="020B0500000000000000" pitchFamily="34" charset="-122"/>
                <a:ea typeface="思源黑体" panose="020B0500000000000000" pitchFamily="34" charset="-122"/>
              </a:defRPr>
            </a:lvl1pPr>
          </a:lstStyle>
          <a:p>
            <a:fld id="{1C71211B-FC85-4D01-81F5-233FD27A8BCC}" type="slidenum">
              <a:rPr lang="zh-CN" altLang="en-US" smtClean="0"/>
              <a:t>‹#›</a:t>
            </a:fld>
            <a:endParaRPr lang="zh-CN" altLang="en-US"/>
          </a:p>
        </p:txBody>
      </p:sp>
    </p:spTree>
    <p:extLst>
      <p:ext uri="{BB962C8B-B14F-4D97-AF65-F5344CB8AC3E}">
        <p14:creationId xmlns:p14="http://schemas.microsoft.com/office/powerpoint/2010/main" val="281022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封面">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4" name="灯片编号占位符 3"/>
          <p:cNvSpPr>
            <a:spLocks noGrp="1"/>
          </p:cNvSpPr>
          <p:nvPr>
            <p:ph type="sldNum" sz="quarter" idx="11"/>
          </p:nvPr>
        </p:nvSpPr>
        <p:spPr/>
        <p:txBody>
          <a:bodyPr/>
          <a:lstStyle>
            <a:lvl1pPr>
              <a:defRPr>
                <a:latin typeface="微软雅黑" panose="020B0503020204020204" pitchFamily="34" charset="-122"/>
                <a:ea typeface="微软雅黑" panose="020B0503020204020204" pitchFamily="34" charset="-122"/>
              </a:defRPr>
            </a:lvl1pPr>
          </a:lstStyle>
          <a:p>
            <a:fld id="{1C71211B-FC85-4D01-81F5-233FD27A8BCC}" type="slidenum">
              <a:rPr lang="zh-CN" altLang="en-US" smtClean="0"/>
              <a:pPr/>
              <a:t>‹#›</a:t>
            </a:fld>
            <a:endParaRPr lang="zh-CN" altLang="en-US"/>
          </a:p>
        </p:txBody>
      </p:sp>
      <p:sp>
        <p:nvSpPr>
          <p:cNvPr id="5" name="文本框 4"/>
          <p:cNvSpPr txBox="1"/>
          <p:nvPr/>
        </p:nvSpPr>
        <p:spPr>
          <a:xfrm>
            <a:off x="838201" y="1545535"/>
            <a:ext cx="8332730" cy="3970318"/>
          </a:xfrm>
          <a:prstGeom prst="rect">
            <a:avLst/>
          </a:prstGeom>
          <a:noFill/>
        </p:spPr>
        <p:txBody>
          <a:bodyPr wrap="none" rtlCol="0">
            <a:spAutoFit/>
          </a:bodyPr>
          <a:lstStyle/>
          <a:p>
            <a:pPr>
              <a:lnSpc>
                <a:spcPct val="100000"/>
              </a:lnSpc>
            </a:pPr>
            <a:r>
              <a:rPr lang="zh-CN" altLang="en-US" sz="1800">
                <a:solidFill>
                  <a:schemeClr val="bg1"/>
                </a:solidFill>
                <a:latin typeface="微软雅黑" panose="020B0503020204020204" pitchFamily="34" charset="-122"/>
                <a:ea typeface="微软雅黑" panose="020B0503020204020204" pitchFamily="34" charset="-122"/>
              </a:rPr>
              <a:t>本内容版权属</a:t>
            </a:r>
            <a:r>
              <a:rPr lang="zh-CN" altLang="en-US" sz="1800">
                <a:solidFill>
                  <a:srgbClr val="FFFF00"/>
                </a:solidFill>
                <a:latin typeface="微软雅黑" panose="020B0503020204020204" pitchFamily="34" charset="-122"/>
                <a:ea typeface="微软雅黑" panose="020B0503020204020204" pitchFamily="34" charset="-122"/>
              </a:rPr>
              <a:t>杭州饥人谷教育科技有限公司</a:t>
            </a:r>
            <a:r>
              <a:rPr lang="zh-CN" altLang="en-US" sz="1800">
                <a:solidFill>
                  <a:schemeClr val="bg1"/>
                </a:solidFill>
                <a:latin typeface="微软雅黑" panose="020B0503020204020204" pitchFamily="34" charset="-122"/>
                <a:ea typeface="微软雅黑" panose="020B0503020204020204" pitchFamily="34" charset="-122"/>
              </a:rPr>
              <a:t>（简称饥人谷）所有。</a:t>
            </a:r>
            <a:endParaRPr lang="en-US" altLang="zh-CN" sz="1800">
              <a:solidFill>
                <a:schemeClr val="bg1"/>
              </a:solidFill>
              <a:latin typeface="微软雅黑" panose="020B0503020204020204" pitchFamily="34" charset="-122"/>
              <a:ea typeface="微软雅黑" panose="020B0503020204020204" pitchFamily="34" charset="-122"/>
            </a:endParaRPr>
          </a:p>
          <a:p>
            <a:pPr>
              <a:lnSpc>
                <a:spcPct val="100000"/>
              </a:lnSpc>
            </a:pPr>
            <a:endParaRPr lang="en-US" altLang="zh-CN" sz="1800">
              <a:solidFill>
                <a:schemeClr val="bg1"/>
              </a:solidFill>
              <a:latin typeface="微软雅黑" panose="020B0503020204020204" pitchFamily="34" charset="-122"/>
              <a:ea typeface="微软雅黑" panose="020B0503020204020204" pitchFamily="34" charset="-122"/>
            </a:endParaRPr>
          </a:p>
          <a:p>
            <a:pPr>
              <a:lnSpc>
                <a:spcPct val="100000"/>
              </a:lnSpc>
            </a:pPr>
            <a:r>
              <a:rPr lang="zh-CN" altLang="en-US" sz="1800">
                <a:solidFill>
                  <a:schemeClr val="bg1"/>
                </a:solidFill>
                <a:latin typeface="微软雅黑" panose="020B0503020204020204" pitchFamily="34" charset="-122"/>
                <a:ea typeface="微软雅黑" panose="020B0503020204020204" pitchFamily="34" charset="-122"/>
              </a:rPr>
              <a:t>任何媒体、网站或个人未经本网协议授权不得转载、链接、转贴，</a:t>
            </a:r>
            <a:endParaRPr lang="en-US" altLang="zh-CN" sz="1800">
              <a:solidFill>
                <a:schemeClr val="bg1"/>
              </a:solidFill>
              <a:latin typeface="微软雅黑" panose="020B0503020204020204" pitchFamily="34" charset="-122"/>
              <a:ea typeface="微软雅黑" panose="020B0503020204020204" pitchFamily="34" charset="-122"/>
            </a:endParaRPr>
          </a:p>
          <a:p>
            <a:pPr>
              <a:lnSpc>
                <a:spcPct val="100000"/>
              </a:lnSpc>
            </a:pPr>
            <a:r>
              <a:rPr lang="zh-CN" altLang="en-US" sz="1800">
                <a:solidFill>
                  <a:schemeClr val="bg1"/>
                </a:solidFill>
                <a:latin typeface="微软雅黑" panose="020B0503020204020204" pitchFamily="34" charset="-122"/>
                <a:ea typeface="微软雅黑" panose="020B0503020204020204" pitchFamily="34" charset="-122"/>
              </a:rPr>
              <a:t>或以其他方式复制、发布和发表。</a:t>
            </a:r>
            <a:endParaRPr lang="en-US" altLang="zh-CN" sz="1800">
              <a:solidFill>
                <a:schemeClr val="bg1"/>
              </a:solidFill>
              <a:latin typeface="微软雅黑" panose="020B0503020204020204" pitchFamily="34" charset="-122"/>
              <a:ea typeface="微软雅黑" panose="020B0503020204020204" pitchFamily="34" charset="-122"/>
            </a:endParaRPr>
          </a:p>
          <a:p>
            <a:pPr>
              <a:lnSpc>
                <a:spcPct val="100000"/>
              </a:lnSpc>
            </a:pPr>
            <a:endParaRPr lang="en-US" altLang="zh-CN" sz="1800">
              <a:solidFill>
                <a:schemeClr val="bg1"/>
              </a:solidFill>
              <a:latin typeface="微软雅黑" panose="020B0503020204020204" pitchFamily="34" charset="-122"/>
              <a:ea typeface="微软雅黑" panose="020B0503020204020204" pitchFamily="34" charset="-122"/>
            </a:endParaRPr>
          </a:p>
          <a:p>
            <a:pPr>
              <a:lnSpc>
                <a:spcPct val="100000"/>
              </a:lnSpc>
            </a:pPr>
            <a:r>
              <a:rPr lang="zh-CN" altLang="en-US" sz="1800">
                <a:solidFill>
                  <a:schemeClr val="bg1"/>
                </a:solidFill>
                <a:latin typeface="微软雅黑" panose="020B0503020204020204" pitchFamily="34" charset="-122"/>
                <a:ea typeface="微软雅黑" panose="020B0503020204020204" pitchFamily="34" charset="-122"/>
              </a:rPr>
              <a:t>已获得饥人谷授权的媒体、网站或个人在使用时须注明「资料来源：饥人谷」 。</a:t>
            </a:r>
            <a:endParaRPr lang="en-US" altLang="zh-CN" sz="1800">
              <a:solidFill>
                <a:schemeClr val="bg1"/>
              </a:solidFill>
              <a:latin typeface="微软雅黑" panose="020B0503020204020204" pitchFamily="34" charset="-122"/>
              <a:ea typeface="微软雅黑" panose="020B0503020204020204" pitchFamily="34" charset="-122"/>
            </a:endParaRPr>
          </a:p>
          <a:p>
            <a:pPr>
              <a:lnSpc>
                <a:spcPct val="100000"/>
              </a:lnSpc>
            </a:pPr>
            <a:endParaRPr lang="en-US" altLang="zh-CN" sz="1800">
              <a:solidFill>
                <a:schemeClr val="bg1"/>
              </a:solidFill>
              <a:latin typeface="微软雅黑" panose="020B0503020204020204" pitchFamily="34" charset="-122"/>
              <a:ea typeface="微软雅黑" panose="020B0503020204020204" pitchFamily="34" charset="-122"/>
            </a:endParaRPr>
          </a:p>
          <a:p>
            <a:pPr>
              <a:lnSpc>
                <a:spcPct val="100000"/>
              </a:lnSpc>
            </a:pPr>
            <a:r>
              <a:rPr lang="zh-CN" altLang="en-US" sz="1800">
                <a:solidFill>
                  <a:schemeClr val="bg1"/>
                </a:solidFill>
                <a:latin typeface="微软雅黑" panose="020B0503020204020204" pitchFamily="34" charset="-122"/>
                <a:ea typeface="微软雅黑" panose="020B0503020204020204" pitchFamily="34" charset="-122"/>
              </a:rPr>
              <a:t>对于违反者，饥人谷将依法追究责任。</a:t>
            </a:r>
            <a:endParaRPr lang="en-US" altLang="zh-CN" sz="1800">
              <a:solidFill>
                <a:schemeClr val="bg1"/>
              </a:solidFill>
              <a:latin typeface="微软雅黑" panose="020B0503020204020204" pitchFamily="34" charset="-122"/>
              <a:ea typeface="微软雅黑" panose="020B0503020204020204" pitchFamily="34" charset="-122"/>
            </a:endParaRPr>
          </a:p>
          <a:p>
            <a:pPr>
              <a:lnSpc>
                <a:spcPct val="100000"/>
              </a:lnSpc>
            </a:pPr>
            <a:endParaRPr lang="en-US" altLang="zh-CN" sz="1800">
              <a:solidFill>
                <a:schemeClr val="bg1"/>
              </a:solidFill>
              <a:latin typeface="微软雅黑" panose="020B0503020204020204" pitchFamily="34" charset="-122"/>
              <a:ea typeface="微软雅黑" panose="020B0503020204020204" pitchFamily="34" charset="-122"/>
            </a:endParaRPr>
          </a:p>
          <a:p>
            <a:pPr>
              <a:lnSpc>
                <a:spcPct val="100000"/>
              </a:lnSpc>
            </a:pPr>
            <a:r>
              <a:rPr lang="zh-CN" altLang="en-US" sz="1800">
                <a:solidFill>
                  <a:schemeClr val="bg1"/>
                </a:solidFill>
                <a:latin typeface="微软雅黑" panose="020B0503020204020204" pitchFamily="34" charset="-122"/>
                <a:ea typeface="微软雅黑" panose="020B0503020204020204" pitchFamily="34" charset="-122"/>
              </a:rPr>
              <a:t>如果你想要购买本课程</a:t>
            </a:r>
            <a:endParaRPr lang="en-US" altLang="zh-CN" sz="1800">
              <a:solidFill>
                <a:schemeClr val="bg1"/>
              </a:solidFill>
              <a:latin typeface="微软雅黑" panose="020B0503020204020204" pitchFamily="34" charset="-122"/>
              <a:ea typeface="微软雅黑" panose="020B0503020204020204" pitchFamily="34" charset="-122"/>
            </a:endParaRPr>
          </a:p>
          <a:p>
            <a:pPr>
              <a:lnSpc>
                <a:spcPct val="100000"/>
              </a:lnSpc>
            </a:pPr>
            <a:r>
              <a:rPr lang="zh-CN" altLang="en-US" sz="1800">
                <a:solidFill>
                  <a:schemeClr val="bg1"/>
                </a:solidFill>
                <a:latin typeface="微软雅黑" panose="020B0503020204020204" pitchFamily="34" charset="-122"/>
                <a:ea typeface="微软雅黑" panose="020B0503020204020204" pitchFamily="34" charset="-122"/>
              </a:rPr>
              <a:t>请微信联系 </a:t>
            </a:r>
            <a:r>
              <a:rPr lang="en-US" altLang="zh-CN" sz="1800">
                <a:solidFill>
                  <a:srgbClr val="FFFF00"/>
                </a:solidFill>
                <a:latin typeface="微软雅黑" panose="020B0503020204020204" pitchFamily="34" charset="-122"/>
                <a:ea typeface="微软雅黑" panose="020B0503020204020204" pitchFamily="34" charset="-122"/>
              </a:rPr>
              <a:t>xiedaimala02</a:t>
            </a:r>
            <a:r>
              <a:rPr lang="en-US" altLang="zh-CN" sz="1800">
                <a:solidFill>
                  <a:schemeClr val="bg1"/>
                </a:solidFill>
                <a:latin typeface="微软雅黑" panose="020B0503020204020204" pitchFamily="34" charset="-122"/>
                <a:ea typeface="微软雅黑" panose="020B0503020204020204" pitchFamily="34" charset="-122"/>
              </a:rPr>
              <a:t> </a:t>
            </a:r>
            <a:r>
              <a:rPr lang="zh-CN" altLang="en-US" sz="1800">
                <a:solidFill>
                  <a:schemeClr val="bg1"/>
                </a:solidFill>
                <a:latin typeface="微软雅黑" panose="020B0503020204020204" pitchFamily="34" charset="-122"/>
                <a:ea typeface="微软雅黑" panose="020B0503020204020204" pitchFamily="34" charset="-122"/>
              </a:rPr>
              <a:t>或 </a:t>
            </a:r>
            <a:r>
              <a:rPr lang="en-US" altLang="zh-CN" sz="1800">
                <a:solidFill>
                  <a:srgbClr val="FFFF00"/>
                </a:solidFill>
                <a:latin typeface="微软雅黑" panose="020B0503020204020204" pitchFamily="34" charset="-122"/>
                <a:ea typeface="微软雅黑" panose="020B0503020204020204" pitchFamily="34" charset="-122"/>
              </a:rPr>
              <a:t>xiedaimala03</a:t>
            </a:r>
          </a:p>
          <a:p>
            <a:pPr>
              <a:lnSpc>
                <a:spcPct val="100000"/>
              </a:lnSpc>
            </a:pPr>
            <a:endParaRPr lang="en-US" altLang="zh-CN" sz="1800">
              <a:solidFill>
                <a:schemeClr val="bg1"/>
              </a:solidFill>
              <a:latin typeface="微软雅黑" panose="020B0503020204020204" pitchFamily="34" charset="-122"/>
              <a:ea typeface="微软雅黑" panose="020B0503020204020204" pitchFamily="34" charset="-122"/>
            </a:endParaRPr>
          </a:p>
          <a:p>
            <a:pPr>
              <a:lnSpc>
                <a:spcPct val="100000"/>
              </a:lnSpc>
            </a:pPr>
            <a:r>
              <a:rPr lang="zh-CN" altLang="en-US" sz="1800">
                <a:solidFill>
                  <a:schemeClr val="bg1"/>
                </a:solidFill>
                <a:latin typeface="微软雅黑" panose="020B0503020204020204" pitchFamily="34" charset="-122"/>
                <a:ea typeface="微软雅黑" panose="020B0503020204020204" pitchFamily="34" charset="-122"/>
              </a:rPr>
              <a:t>如果你发现有人盗用本课程</a:t>
            </a:r>
            <a:endParaRPr lang="en-US" altLang="zh-CN" sz="1800">
              <a:solidFill>
                <a:schemeClr val="bg1"/>
              </a:solidFill>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a:solidFill>
                  <a:schemeClr val="bg1"/>
                </a:solidFill>
                <a:latin typeface="微软雅黑" panose="020B0503020204020204" pitchFamily="34" charset="-122"/>
                <a:ea typeface="微软雅黑" panose="020B0503020204020204" pitchFamily="34" charset="-122"/>
              </a:rPr>
              <a:t>请微信联系 </a:t>
            </a:r>
            <a:r>
              <a:rPr lang="en-US" altLang="zh-CN" sz="1800">
                <a:solidFill>
                  <a:srgbClr val="FFFF00"/>
                </a:solidFill>
                <a:latin typeface="微软雅黑" panose="020B0503020204020204" pitchFamily="34" charset="-122"/>
                <a:ea typeface="微软雅黑" panose="020B0503020204020204" pitchFamily="34" charset="-122"/>
              </a:rPr>
              <a:t>xiedaimala02</a:t>
            </a:r>
            <a:r>
              <a:rPr lang="en-US" altLang="zh-CN" sz="1800">
                <a:solidFill>
                  <a:schemeClr val="bg1"/>
                </a:solidFill>
                <a:latin typeface="微软雅黑" panose="020B0503020204020204" pitchFamily="34" charset="-122"/>
                <a:ea typeface="微软雅黑" panose="020B0503020204020204" pitchFamily="34" charset="-122"/>
              </a:rPr>
              <a:t> </a:t>
            </a:r>
            <a:r>
              <a:rPr lang="zh-CN" altLang="en-US" sz="1800">
                <a:solidFill>
                  <a:schemeClr val="bg1"/>
                </a:solidFill>
                <a:latin typeface="微软雅黑" panose="020B0503020204020204" pitchFamily="34" charset="-122"/>
                <a:ea typeface="微软雅黑" panose="020B0503020204020204" pitchFamily="34" charset="-122"/>
              </a:rPr>
              <a:t>或 </a:t>
            </a:r>
            <a:r>
              <a:rPr lang="en-US" altLang="zh-CN" sz="1800">
                <a:solidFill>
                  <a:srgbClr val="FFFF00"/>
                </a:solidFill>
                <a:latin typeface="微软雅黑" panose="020B0503020204020204" pitchFamily="34" charset="-122"/>
                <a:ea typeface="微软雅黑" panose="020B0503020204020204" pitchFamily="34" charset="-122"/>
              </a:rPr>
              <a:t>xiedaimala03</a:t>
            </a:r>
          </a:p>
        </p:txBody>
      </p:sp>
      <p:sp>
        <p:nvSpPr>
          <p:cNvPr id="7" name="文本框 6"/>
          <p:cNvSpPr txBox="1"/>
          <p:nvPr/>
        </p:nvSpPr>
        <p:spPr>
          <a:xfrm>
            <a:off x="838200" y="286134"/>
            <a:ext cx="2646878" cy="830997"/>
          </a:xfrm>
          <a:prstGeom prst="rect">
            <a:avLst/>
          </a:prstGeom>
          <a:noFill/>
        </p:spPr>
        <p:txBody>
          <a:bodyPr wrap="none" rtlCol="0">
            <a:spAutoFit/>
          </a:bodyPr>
          <a:lstStyle/>
          <a:p>
            <a:r>
              <a:rPr lang="zh-CN" altLang="en-US" sz="4800">
                <a:solidFill>
                  <a:schemeClr val="bg1"/>
                </a:solidFill>
                <a:latin typeface="微软雅黑" panose="020B0503020204020204" pitchFamily="34" charset="-122"/>
                <a:ea typeface="微软雅黑" panose="020B0503020204020204" pitchFamily="34" charset="-122"/>
              </a:rPr>
              <a:t>版权声明</a:t>
            </a:r>
          </a:p>
        </p:txBody>
      </p:sp>
    </p:spTree>
    <p:extLst>
      <p:ext uri="{BB962C8B-B14F-4D97-AF65-F5344CB8AC3E}">
        <p14:creationId xmlns:p14="http://schemas.microsoft.com/office/powerpoint/2010/main" val="3669282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3636750"/>
            <a:ext cx="10515600" cy="715581"/>
          </a:xfrm>
          <a:prstGeom prst="rect">
            <a:avLst/>
          </a:prstGeom>
        </p:spPr>
        <p:txBody>
          <a:bodyPr anchor="b">
            <a:spAutoFit/>
          </a:bodyPr>
          <a:lstStyle>
            <a:lvl1pPr>
              <a:defRPr sz="4500"/>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831851" y="4365000"/>
            <a:ext cx="10515600" cy="369332"/>
          </a:xfrm>
          <a:prstGeom prst="rect">
            <a:avLst/>
          </a:prstGeom>
        </p:spPr>
        <p:txBody>
          <a:bodyPr>
            <a:spAutoFit/>
          </a:bodyPr>
          <a:lstStyle>
            <a:lvl1pPr marL="0" indent="0">
              <a:buNone/>
              <a:defRPr sz="1800">
                <a:solidFill>
                  <a:schemeClr val="bg1">
                    <a:lumMod val="8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7" name="页脚占位符 9"/>
          <p:cNvSpPr>
            <a:spLocks noGrp="1"/>
          </p:cNvSpPr>
          <p:nvPr>
            <p:ph type="ftr" sz="quarter" idx="3"/>
          </p:nvPr>
        </p:nvSpPr>
        <p:spPr>
          <a:xfrm>
            <a:off x="11353799" y="6642000"/>
            <a:ext cx="838199" cy="216000"/>
          </a:xfrm>
          <a:prstGeom prst="rect">
            <a:avLst/>
          </a:prstGeom>
        </p:spPr>
        <p:txBody>
          <a:bodyPr vert="horz" wrap="none" lIns="0" tIns="0" rIns="72000" bIns="36000" rtlCol="0" anchor="b" anchorCtr="0"/>
          <a:lstStyle>
            <a:lvl1pPr algn="r">
              <a:defRPr sz="900">
                <a:solidFill>
                  <a:schemeClr val="bg1"/>
                </a:solidFill>
                <a:latin typeface="思源黑体" panose="020B0500000000000000" pitchFamily="34" charset="-122"/>
                <a:ea typeface="思源黑体" panose="020B0500000000000000" pitchFamily="34" charset="-122"/>
              </a:defRPr>
            </a:lvl1pPr>
          </a:lstStyle>
          <a:p>
            <a:endParaRPr lang="zh-CN" altLang="en-US"/>
          </a:p>
        </p:txBody>
      </p:sp>
      <p:sp>
        <p:nvSpPr>
          <p:cNvPr id="9" name="灯片编号占位符 3"/>
          <p:cNvSpPr>
            <a:spLocks noGrp="1"/>
          </p:cNvSpPr>
          <p:nvPr>
            <p:ph type="sldNum" sz="quarter" idx="4"/>
          </p:nvPr>
        </p:nvSpPr>
        <p:spPr>
          <a:xfrm>
            <a:off x="11353801" y="0"/>
            <a:ext cx="838200" cy="216000"/>
          </a:xfrm>
          <a:prstGeom prst="rect">
            <a:avLst/>
          </a:prstGeom>
        </p:spPr>
        <p:txBody>
          <a:bodyPr vert="horz" wrap="none" lIns="0" tIns="36000" rIns="72000" bIns="0" rtlCol="0" anchor="ctr"/>
          <a:lstStyle>
            <a:lvl1pPr algn="r">
              <a:defRPr sz="900">
                <a:solidFill>
                  <a:schemeClr val="bg1">
                    <a:lumMod val="85000"/>
                  </a:schemeClr>
                </a:solidFill>
                <a:latin typeface="思源黑体" panose="020B0500000000000000" pitchFamily="34" charset="-122"/>
                <a:ea typeface="思源黑体" panose="020B0500000000000000" pitchFamily="34" charset="-122"/>
              </a:defRPr>
            </a:lvl1pPr>
          </a:lstStyle>
          <a:p>
            <a:fld id="{1C71211B-FC85-4D01-81F5-233FD27A8BCC}" type="slidenum">
              <a:rPr lang="zh-CN" altLang="en-US" smtClean="0"/>
              <a:t>‹#›</a:t>
            </a:fld>
            <a:endParaRPr lang="zh-CN" altLang="en-US"/>
          </a:p>
        </p:txBody>
      </p:sp>
    </p:spTree>
    <p:extLst>
      <p:ext uri="{BB962C8B-B14F-4D97-AF65-F5344CB8AC3E}">
        <p14:creationId xmlns:p14="http://schemas.microsoft.com/office/powerpoint/2010/main" val="3565595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7" name="内容占位符 2"/>
          <p:cNvSpPr>
            <a:spLocks noGrp="1"/>
          </p:cNvSpPr>
          <p:nvPr>
            <p:ph idx="13" hasCustomPrompt="1"/>
          </p:nvPr>
        </p:nvSpPr>
        <p:spPr>
          <a:xfrm>
            <a:off x="0" y="0"/>
            <a:ext cx="12192000" cy="6858000"/>
          </a:xfrm>
          <a:prstGeom prst="rect">
            <a:avLst/>
          </a:prstGeom>
        </p:spPr>
        <p:txBody>
          <a:bodyPr wrap="square">
            <a:noAutofit/>
          </a:bodyPr>
          <a:lstStyle>
            <a:lvl1pPr marL="0" indent="0" algn="ctr">
              <a:buNone/>
              <a:defRPr/>
            </a:lvl1pPr>
            <a:lvl2pPr marL="0" indent="0" algn="ctr">
              <a:buNone/>
              <a:defRPr/>
            </a:lvl2pPr>
            <a:lvl3pPr marL="0" indent="0" algn="ctr">
              <a:buNone/>
              <a:defRPr/>
            </a:lvl3pPr>
            <a:lvl4pPr marL="0" indent="0" algn="ctr">
              <a:buNone/>
              <a:defRPr/>
            </a:lvl4pPr>
            <a:lvl5pPr marL="0" indent="0" algn="ctr">
              <a:buNone/>
              <a:defRPr/>
            </a:lvl5pPr>
          </a:lstStyle>
          <a:p>
            <a:pPr lvl="0"/>
            <a:r>
              <a:rPr lang="zh-CN" altLang="en-US" dirty="0"/>
              <a:t>背景</a:t>
            </a:r>
          </a:p>
        </p:txBody>
      </p:sp>
      <p:sp>
        <p:nvSpPr>
          <p:cNvPr id="2" name="标题 1"/>
          <p:cNvSpPr>
            <a:spLocks noGrp="1"/>
          </p:cNvSpPr>
          <p:nvPr>
            <p:ph type="title"/>
          </p:nvPr>
        </p:nvSpPr>
        <p:spPr>
          <a:xfrm>
            <a:off x="831851" y="3636750"/>
            <a:ext cx="10515600" cy="715581"/>
          </a:xfrm>
          <a:prstGeom prst="rect">
            <a:avLst/>
          </a:prstGeom>
        </p:spPr>
        <p:txBody>
          <a:bodyPr anchor="b">
            <a:spAutoFit/>
          </a:bodyPr>
          <a:lstStyle>
            <a:lvl1pPr>
              <a:defRPr sz="4500"/>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831851" y="4365000"/>
            <a:ext cx="10515600" cy="369332"/>
          </a:xfrm>
          <a:prstGeom prst="rect">
            <a:avLst/>
          </a:prstGeom>
        </p:spPr>
        <p:txBody>
          <a:bodyPr>
            <a:spAutoFit/>
          </a:bodyPr>
          <a:lstStyle>
            <a:lvl1pPr marL="0" indent="0">
              <a:buNone/>
              <a:defRPr sz="1800">
                <a:solidFill>
                  <a:schemeClr val="bg1">
                    <a:lumMod val="8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8" name="页脚占位符 9"/>
          <p:cNvSpPr>
            <a:spLocks noGrp="1"/>
          </p:cNvSpPr>
          <p:nvPr>
            <p:ph type="ftr" sz="quarter" idx="3"/>
          </p:nvPr>
        </p:nvSpPr>
        <p:spPr>
          <a:xfrm>
            <a:off x="11353799" y="6642000"/>
            <a:ext cx="838199" cy="216000"/>
          </a:xfrm>
          <a:prstGeom prst="rect">
            <a:avLst/>
          </a:prstGeom>
        </p:spPr>
        <p:txBody>
          <a:bodyPr vert="horz" wrap="none" lIns="0" tIns="0" rIns="72000" bIns="36000" rtlCol="0" anchor="b" anchorCtr="0"/>
          <a:lstStyle>
            <a:lvl1pPr algn="r">
              <a:defRPr sz="900">
                <a:solidFill>
                  <a:schemeClr val="bg1"/>
                </a:solidFill>
                <a:latin typeface="思源黑体" panose="020B0500000000000000" pitchFamily="34" charset="-122"/>
                <a:ea typeface="思源黑体" panose="020B0500000000000000" pitchFamily="34" charset="-122"/>
              </a:defRPr>
            </a:lvl1pPr>
          </a:lstStyle>
          <a:p>
            <a:endParaRPr lang="zh-CN" altLang="en-US"/>
          </a:p>
        </p:txBody>
      </p:sp>
      <p:sp>
        <p:nvSpPr>
          <p:cNvPr id="10" name="灯片编号占位符 3"/>
          <p:cNvSpPr>
            <a:spLocks noGrp="1"/>
          </p:cNvSpPr>
          <p:nvPr>
            <p:ph type="sldNum" sz="quarter" idx="4"/>
          </p:nvPr>
        </p:nvSpPr>
        <p:spPr>
          <a:xfrm>
            <a:off x="11353801" y="0"/>
            <a:ext cx="838200" cy="216000"/>
          </a:xfrm>
          <a:prstGeom prst="rect">
            <a:avLst/>
          </a:prstGeom>
        </p:spPr>
        <p:txBody>
          <a:bodyPr vert="horz" wrap="none" lIns="0" tIns="36000" rIns="72000" bIns="0" rtlCol="0" anchor="ctr"/>
          <a:lstStyle>
            <a:lvl1pPr algn="r">
              <a:defRPr sz="900">
                <a:solidFill>
                  <a:schemeClr val="bg1">
                    <a:lumMod val="85000"/>
                  </a:schemeClr>
                </a:solidFill>
                <a:latin typeface="思源黑体" panose="020B0500000000000000" pitchFamily="34" charset="-122"/>
                <a:ea typeface="思源黑体" panose="020B0500000000000000" pitchFamily="34" charset="-122"/>
              </a:defRPr>
            </a:lvl1pPr>
          </a:lstStyle>
          <a:p>
            <a:fld id="{1C71211B-FC85-4D01-81F5-233FD27A8BCC}" type="slidenum">
              <a:rPr lang="zh-CN" altLang="en-US" smtClean="0"/>
              <a:t>‹#›</a:t>
            </a:fld>
            <a:endParaRPr lang="zh-CN" altLang="en-US"/>
          </a:p>
        </p:txBody>
      </p:sp>
    </p:spTree>
    <p:extLst>
      <p:ext uri="{BB962C8B-B14F-4D97-AF65-F5344CB8AC3E}">
        <p14:creationId xmlns:p14="http://schemas.microsoft.com/office/powerpoint/2010/main" val="2575023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0000"/>
            <a:ext cx="10515600" cy="757130"/>
          </a:xfrm>
          <a:prstGeom prst="rect">
            <a:avLst/>
          </a:prstGeom>
        </p:spPr>
        <p:txBody>
          <a:bodyPr>
            <a:spAutoFit/>
          </a:bodyPr>
          <a:lstStyle/>
          <a:p>
            <a:r>
              <a:rPr lang="zh-CN" altLang="en-US"/>
              <a:t>单击此处编辑母版标题样式</a:t>
            </a:r>
          </a:p>
        </p:txBody>
      </p:sp>
      <p:sp>
        <p:nvSpPr>
          <p:cNvPr id="6" name="页脚占位符 9"/>
          <p:cNvSpPr>
            <a:spLocks noGrp="1"/>
          </p:cNvSpPr>
          <p:nvPr>
            <p:ph type="ftr" sz="quarter" idx="3"/>
          </p:nvPr>
        </p:nvSpPr>
        <p:spPr>
          <a:xfrm>
            <a:off x="11353799" y="6642000"/>
            <a:ext cx="838199" cy="216000"/>
          </a:xfrm>
          <a:prstGeom prst="rect">
            <a:avLst/>
          </a:prstGeom>
        </p:spPr>
        <p:txBody>
          <a:bodyPr vert="horz" wrap="none" lIns="0" tIns="0" rIns="72000" bIns="36000" rtlCol="0" anchor="b" anchorCtr="0"/>
          <a:lstStyle>
            <a:lvl1pPr algn="r">
              <a:defRPr sz="900">
                <a:solidFill>
                  <a:schemeClr val="bg1"/>
                </a:solidFill>
                <a:latin typeface="思源黑体" panose="020B0500000000000000" pitchFamily="34" charset="-122"/>
                <a:ea typeface="思源黑体" panose="020B0500000000000000" pitchFamily="34" charset="-122"/>
              </a:defRPr>
            </a:lvl1pPr>
          </a:lstStyle>
          <a:p>
            <a:endParaRPr lang="zh-CN" altLang="en-US"/>
          </a:p>
        </p:txBody>
      </p:sp>
      <p:sp>
        <p:nvSpPr>
          <p:cNvPr id="8" name="灯片编号占位符 3"/>
          <p:cNvSpPr>
            <a:spLocks noGrp="1"/>
          </p:cNvSpPr>
          <p:nvPr>
            <p:ph type="sldNum" sz="quarter" idx="4"/>
          </p:nvPr>
        </p:nvSpPr>
        <p:spPr>
          <a:xfrm>
            <a:off x="11353801" y="0"/>
            <a:ext cx="838200" cy="216000"/>
          </a:xfrm>
          <a:prstGeom prst="rect">
            <a:avLst/>
          </a:prstGeom>
        </p:spPr>
        <p:txBody>
          <a:bodyPr vert="horz" wrap="none" lIns="0" tIns="36000" rIns="72000" bIns="0" rtlCol="0" anchor="ctr"/>
          <a:lstStyle>
            <a:lvl1pPr algn="r">
              <a:defRPr sz="900">
                <a:solidFill>
                  <a:schemeClr val="bg1">
                    <a:lumMod val="85000"/>
                  </a:schemeClr>
                </a:solidFill>
                <a:latin typeface="思源黑体" panose="020B0500000000000000" pitchFamily="34" charset="-122"/>
                <a:ea typeface="思源黑体" panose="020B0500000000000000" pitchFamily="34" charset="-122"/>
              </a:defRPr>
            </a:lvl1pPr>
          </a:lstStyle>
          <a:p>
            <a:fld id="{1C71211B-FC85-4D01-81F5-233FD27A8BCC}" type="slidenum">
              <a:rPr lang="zh-CN" altLang="en-US" smtClean="0"/>
              <a:t>‹#›</a:t>
            </a:fld>
            <a:endParaRPr lang="zh-CN" altLang="en-US"/>
          </a:p>
        </p:txBody>
      </p:sp>
    </p:spTree>
    <p:extLst>
      <p:ext uri="{BB962C8B-B14F-4D97-AF65-F5344CB8AC3E}">
        <p14:creationId xmlns:p14="http://schemas.microsoft.com/office/powerpoint/2010/main" val="1997044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6" name="页脚占位符 9"/>
          <p:cNvSpPr>
            <a:spLocks noGrp="1"/>
          </p:cNvSpPr>
          <p:nvPr>
            <p:ph type="ftr" sz="quarter" idx="3"/>
          </p:nvPr>
        </p:nvSpPr>
        <p:spPr>
          <a:xfrm>
            <a:off x="11353799" y="6642000"/>
            <a:ext cx="838199" cy="216000"/>
          </a:xfrm>
          <a:prstGeom prst="rect">
            <a:avLst/>
          </a:prstGeom>
        </p:spPr>
        <p:txBody>
          <a:bodyPr vert="horz" wrap="none" lIns="0" tIns="0" rIns="72000" bIns="36000" rtlCol="0" anchor="b" anchorCtr="0"/>
          <a:lstStyle>
            <a:lvl1pPr algn="r">
              <a:defRPr sz="900">
                <a:solidFill>
                  <a:schemeClr val="bg1"/>
                </a:solidFill>
                <a:latin typeface="思源黑体" panose="020B0500000000000000" pitchFamily="34" charset="-122"/>
                <a:ea typeface="思源黑体" panose="020B0500000000000000" pitchFamily="34" charset="-122"/>
              </a:defRPr>
            </a:lvl1pPr>
          </a:lstStyle>
          <a:p>
            <a:endParaRPr lang="zh-CN" altLang="en-US"/>
          </a:p>
        </p:txBody>
      </p:sp>
      <p:sp>
        <p:nvSpPr>
          <p:cNvPr id="8" name="灯片编号占位符 3"/>
          <p:cNvSpPr>
            <a:spLocks noGrp="1"/>
          </p:cNvSpPr>
          <p:nvPr>
            <p:ph type="sldNum" sz="quarter" idx="4"/>
          </p:nvPr>
        </p:nvSpPr>
        <p:spPr>
          <a:xfrm>
            <a:off x="11353801" y="0"/>
            <a:ext cx="838200" cy="216000"/>
          </a:xfrm>
          <a:prstGeom prst="rect">
            <a:avLst/>
          </a:prstGeom>
        </p:spPr>
        <p:txBody>
          <a:bodyPr vert="horz" wrap="none" lIns="0" tIns="36000" rIns="72000" bIns="0" rtlCol="0" anchor="ctr"/>
          <a:lstStyle>
            <a:lvl1pPr algn="r">
              <a:defRPr sz="900">
                <a:solidFill>
                  <a:schemeClr val="bg1">
                    <a:lumMod val="85000"/>
                  </a:schemeClr>
                </a:solidFill>
                <a:latin typeface="思源黑体" panose="020B0500000000000000" pitchFamily="34" charset="-122"/>
                <a:ea typeface="思源黑体" panose="020B0500000000000000" pitchFamily="34" charset="-122"/>
              </a:defRPr>
            </a:lvl1pPr>
          </a:lstStyle>
          <a:p>
            <a:fld id="{1C71211B-FC85-4D01-81F5-233FD27A8BCC}" type="slidenum">
              <a:rPr lang="zh-CN" altLang="en-US" smtClean="0"/>
              <a:t>‹#›</a:t>
            </a:fld>
            <a:endParaRPr lang="zh-CN" altLang="en-US"/>
          </a:p>
        </p:txBody>
      </p:sp>
    </p:spTree>
    <p:extLst>
      <p:ext uri="{BB962C8B-B14F-4D97-AF65-F5344CB8AC3E}">
        <p14:creationId xmlns:p14="http://schemas.microsoft.com/office/powerpoint/2010/main" val="3220151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838200" y="2692940"/>
            <a:ext cx="10515600" cy="757130"/>
          </a:xfrm>
          <a:prstGeom prst="rect">
            <a:avLst/>
          </a:prstGeom>
        </p:spPr>
        <p:txBody>
          <a:bodyPr wrap="square" anchor="b">
            <a:spAutoFit/>
          </a:bodyPr>
          <a:lstStyle>
            <a:lvl1pPr algn="ctr">
              <a:defRPr sz="4800">
                <a:solidFill>
                  <a:srgbClr val="2B4576"/>
                </a:solidFill>
              </a:defRPr>
            </a:lvl1pPr>
          </a:lstStyle>
          <a:p>
            <a:r>
              <a:rPr lang="zh-CN" altLang="en-US" dirty="0"/>
              <a:t>标题</a:t>
            </a:r>
          </a:p>
        </p:txBody>
      </p:sp>
      <p:sp>
        <p:nvSpPr>
          <p:cNvPr id="3" name="副标题 2"/>
          <p:cNvSpPr>
            <a:spLocks noGrp="1"/>
          </p:cNvSpPr>
          <p:nvPr>
            <p:ph type="subTitle" idx="1" hasCustomPrompt="1"/>
          </p:nvPr>
        </p:nvSpPr>
        <p:spPr>
          <a:xfrm>
            <a:off x="838200" y="3509546"/>
            <a:ext cx="10515600" cy="424732"/>
          </a:xfrm>
          <a:prstGeom prst="rect">
            <a:avLst/>
          </a:prstGeom>
        </p:spPr>
        <p:txBody>
          <a:bodyPr wrap="square">
            <a:sp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副标题</a:t>
            </a:r>
          </a:p>
        </p:txBody>
      </p:sp>
      <p:sp>
        <p:nvSpPr>
          <p:cNvPr id="7" name="灯片编号占位符 10"/>
          <p:cNvSpPr>
            <a:spLocks noGrp="1"/>
          </p:cNvSpPr>
          <p:nvPr>
            <p:ph type="sldNum" sz="quarter" idx="4"/>
          </p:nvPr>
        </p:nvSpPr>
        <p:spPr>
          <a:xfrm>
            <a:off x="11353800" y="0"/>
            <a:ext cx="838200" cy="216000"/>
          </a:xfrm>
          <a:prstGeom prst="rect">
            <a:avLst/>
          </a:prstGeom>
        </p:spPr>
        <p:txBody>
          <a:bodyPr vert="horz" wrap="none" lIns="0" tIns="36000" rIns="72000" bIns="0" rtlCol="0" anchor="t" anchorCtr="0"/>
          <a:lstStyle>
            <a:lvl1pPr algn="r">
              <a:defRPr sz="900">
                <a:solidFill>
                  <a:schemeClr val="tx1">
                    <a:tint val="75000"/>
                  </a:schemeClr>
                </a:solidFill>
                <a:latin typeface="思源黑体" panose="020B0500000000000000" pitchFamily="34" charset="-122"/>
                <a:ea typeface="思源黑体" panose="020B0500000000000000" pitchFamily="34" charset="-122"/>
              </a:defRPr>
            </a:lvl1pPr>
          </a:lstStyle>
          <a:p>
            <a:fld id="{AA6B6B8B-E38A-4C92-8797-81FA559B205F}" type="slidenum">
              <a:rPr lang="zh-CN" altLang="en-US" smtClean="0"/>
              <a:t>‹#›</a:t>
            </a:fld>
            <a:endParaRPr lang="zh-CN" altLang="en-US"/>
          </a:p>
        </p:txBody>
      </p:sp>
      <p:sp>
        <p:nvSpPr>
          <p:cNvPr id="8" name="页脚占位符 1"/>
          <p:cNvSpPr>
            <a:spLocks noGrp="1"/>
          </p:cNvSpPr>
          <p:nvPr>
            <p:ph type="ftr" sz="quarter" idx="3"/>
          </p:nvPr>
        </p:nvSpPr>
        <p:spPr>
          <a:xfrm>
            <a:off x="11353800" y="6642000"/>
            <a:ext cx="838200" cy="216000"/>
          </a:xfrm>
          <a:prstGeom prst="rect">
            <a:avLst/>
          </a:prstGeom>
        </p:spPr>
        <p:txBody>
          <a:bodyPr vert="horz" wrap="none" lIns="0" tIns="0" rIns="72000" bIns="36000" rtlCol="0" anchor="ctr"/>
          <a:lstStyle>
            <a:lvl1pPr algn="r">
              <a:defRPr sz="900">
                <a:solidFill>
                  <a:schemeClr val="tx1">
                    <a:tint val="75000"/>
                  </a:schemeClr>
                </a:solidFill>
                <a:latin typeface="思源黑体" panose="020B0500000000000000" pitchFamily="34" charset="-122"/>
                <a:ea typeface="思源黑体" panose="020B0500000000000000" pitchFamily="34" charset="-122"/>
              </a:defRPr>
            </a:lvl1pPr>
          </a:lstStyle>
          <a:p>
            <a:endParaRPr lang="zh-CN" altLang="en-US"/>
          </a:p>
        </p:txBody>
      </p:sp>
    </p:spTree>
    <p:extLst>
      <p:ext uri="{BB962C8B-B14F-4D97-AF65-F5344CB8AC3E}">
        <p14:creationId xmlns:p14="http://schemas.microsoft.com/office/powerpoint/2010/main" val="4071006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384F88"/>
            </a:gs>
            <a:gs pos="100000">
              <a:srgbClr val="1E2C61"/>
            </a:gs>
          </a:gsLst>
          <a:lin ang="5400000" scaled="1"/>
        </a:gradFill>
        <a:effectLst/>
      </p:bgPr>
    </p:bg>
    <p:spTree>
      <p:nvGrpSpPr>
        <p:cNvPr id="1" name=""/>
        <p:cNvGrpSpPr/>
        <p:nvPr/>
      </p:nvGrpSpPr>
      <p:grpSpPr>
        <a:xfrm>
          <a:off x="0" y="0"/>
          <a:ext cx="0" cy="0"/>
          <a:chOff x="0" y="0"/>
          <a:chExt cx="0" cy="0"/>
        </a:xfrm>
      </p:grpSpPr>
      <p:sp>
        <p:nvSpPr>
          <p:cNvPr id="7" name="标题占位符 6"/>
          <p:cNvSpPr>
            <a:spLocks noGrp="1"/>
          </p:cNvSpPr>
          <p:nvPr>
            <p:ph type="title"/>
          </p:nvPr>
        </p:nvSpPr>
        <p:spPr>
          <a:xfrm>
            <a:off x="838200" y="360000"/>
            <a:ext cx="10515600" cy="757130"/>
          </a:xfrm>
          <a:prstGeom prst="rect">
            <a:avLst/>
          </a:prstGeom>
        </p:spPr>
        <p:txBody>
          <a:bodyPr vert="horz" lIns="91440" tIns="45720" rIns="91440" bIns="45720" rtlCol="0" anchor="ctr">
            <a:spAutoFit/>
          </a:bodyPr>
          <a:lstStyle/>
          <a:p>
            <a:r>
              <a:rPr lang="zh-CN" altLang="en-US" dirty="0"/>
              <a:t>标题</a:t>
            </a:r>
          </a:p>
        </p:txBody>
      </p:sp>
      <p:sp>
        <p:nvSpPr>
          <p:cNvPr id="8" name="文本占位符 7"/>
          <p:cNvSpPr>
            <a:spLocks noGrp="1"/>
          </p:cNvSpPr>
          <p:nvPr>
            <p:ph type="body" idx="1"/>
          </p:nvPr>
        </p:nvSpPr>
        <p:spPr>
          <a:xfrm>
            <a:off x="838200" y="1260000"/>
            <a:ext cx="10515600" cy="538200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页脚占位符 9"/>
          <p:cNvSpPr>
            <a:spLocks noGrp="1"/>
          </p:cNvSpPr>
          <p:nvPr>
            <p:ph type="ftr" sz="quarter" idx="3"/>
          </p:nvPr>
        </p:nvSpPr>
        <p:spPr>
          <a:xfrm>
            <a:off x="11353799" y="6642000"/>
            <a:ext cx="838199" cy="216000"/>
          </a:xfrm>
          <a:prstGeom prst="rect">
            <a:avLst/>
          </a:prstGeom>
        </p:spPr>
        <p:txBody>
          <a:bodyPr vert="horz" wrap="none" lIns="0" tIns="0" rIns="72000" bIns="36000" rtlCol="0" anchor="b" anchorCtr="0"/>
          <a:lstStyle>
            <a:lvl1pPr algn="r">
              <a:defRPr sz="900">
                <a:solidFill>
                  <a:schemeClr val="bg1"/>
                </a:solidFill>
                <a:latin typeface="微软雅黑" panose="020B0503020204020204" pitchFamily="34" charset="-122"/>
                <a:ea typeface="微软雅黑" panose="020B0503020204020204" pitchFamily="34" charset="-122"/>
              </a:defRPr>
            </a:lvl1pPr>
          </a:lstStyle>
          <a:p>
            <a:endParaRPr lang="zh-CN" altLang="en-US"/>
          </a:p>
        </p:txBody>
      </p:sp>
      <p:sp>
        <p:nvSpPr>
          <p:cNvPr id="4" name="灯片编号占位符 3"/>
          <p:cNvSpPr>
            <a:spLocks noGrp="1"/>
          </p:cNvSpPr>
          <p:nvPr>
            <p:ph type="sldNum" sz="quarter" idx="4"/>
          </p:nvPr>
        </p:nvSpPr>
        <p:spPr>
          <a:xfrm>
            <a:off x="11353801" y="0"/>
            <a:ext cx="838200" cy="216000"/>
          </a:xfrm>
          <a:prstGeom prst="rect">
            <a:avLst/>
          </a:prstGeom>
        </p:spPr>
        <p:txBody>
          <a:bodyPr vert="horz" wrap="none" lIns="0" tIns="36000" rIns="72000" bIns="0" rtlCol="0" anchor="ctr"/>
          <a:lstStyle>
            <a:lvl1pPr algn="r">
              <a:defRPr sz="900">
                <a:solidFill>
                  <a:schemeClr val="bg1">
                    <a:lumMod val="85000"/>
                  </a:schemeClr>
                </a:solidFill>
                <a:latin typeface="微软雅黑" panose="020B0503020204020204" pitchFamily="34" charset="-122"/>
                <a:ea typeface="微软雅黑" panose="020B0503020204020204" pitchFamily="34" charset="-122"/>
              </a:defRPr>
            </a:lvl1pPr>
          </a:lstStyle>
          <a:p>
            <a:fld id="{1C71211B-FC85-4D01-81F5-233FD27A8BCC}" type="slidenum">
              <a:rPr lang="zh-CN" altLang="en-US" smtClean="0"/>
              <a:pPr/>
              <a:t>‹#›</a:t>
            </a:fld>
            <a:endParaRPr lang="zh-CN" altLang="en-US"/>
          </a:p>
        </p:txBody>
      </p:sp>
      <p:sp>
        <p:nvSpPr>
          <p:cNvPr id="2" name="文本框 1">
            <a:extLst>
              <a:ext uri="{FF2B5EF4-FFF2-40B4-BE49-F238E27FC236}">
                <a16:creationId xmlns:a16="http://schemas.microsoft.com/office/drawing/2014/main" id="{CFFC00A0-87D4-4A61-9BF9-412D314D1DAF}"/>
              </a:ext>
            </a:extLst>
          </p:cNvPr>
          <p:cNvSpPr txBox="1"/>
          <p:nvPr/>
        </p:nvSpPr>
        <p:spPr>
          <a:xfrm>
            <a:off x="5546971" y="6673056"/>
            <a:ext cx="1098058" cy="153888"/>
          </a:xfrm>
          <a:prstGeom prst="rect">
            <a:avLst/>
          </a:prstGeom>
          <a:noFill/>
        </p:spPr>
        <p:txBody>
          <a:bodyPr wrap="none" lIns="0" tIns="0" rIns="0" bIns="0" rtlCol="0">
            <a:spAutoFit/>
          </a:bodyPr>
          <a:lstStyle/>
          <a:p>
            <a:r>
              <a:rPr lang="zh-CN" altLang="en-US" sz="1000">
                <a:solidFill>
                  <a:schemeClr val="bg1">
                    <a:lumMod val="75000"/>
                  </a:schemeClr>
                </a:solidFill>
                <a:latin typeface="微软雅黑" panose="020B0503020204020204" pitchFamily="34" charset="-122"/>
                <a:ea typeface="微软雅黑" panose="020B0503020204020204" pitchFamily="34" charset="-122"/>
              </a:rPr>
              <a:t>版权所有 </a:t>
            </a:r>
            <a:r>
              <a:rPr lang="en-US" altLang="zh-CN" sz="1000">
                <a:solidFill>
                  <a:schemeClr val="bg1">
                    <a:lumMod val="75000"/>
                  </a:schemeClr>
                </a:solidFill>
                <a:latin typeface="微软雅黑" panose="020B0503020204020204" pitchFamily="34" charset="-122"/>
                <a:ea typeface="微软雅黑" panose="020B0503020204020204" pitchFamily="34" charset="-122"/>
              </a:rPr>
              <a:t>© </a:t>
            </a:r>
            <a:r>
              <a:rPr lang="zh-CN" altLang="en-US" sz="1000">
                <a:solidFill>
                  <a:schemeClr val="bg1">
                    <a:lumMod val="75000"/>
                  </a:schemeClr>
                </a:solidFill>
                <a:latin typeface="微软雅黑" panose="020B0503020204020204" pitchFamily="34" charset="-122"/>
                <a:ea typeface="微软雅黑" panose="020B0503020204020204" pitchFamily="34" charset="-122"/>
              </a:rPr>
              <a:t>饥人谷</a:t>
            </a:r>
          </a:p>
        </p:txBody>
      </p:sp>
    </p:spTree>
    <p:extLst>
      <p:ext uri="{BB962C8B-B14F-4D97-AF65-F5344CB8AC3E}">
        <p14:creationId xmlns:p14="http://schemas.microsoft.com/office/powerpoint/2010/main" val="48837090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89" r:id="rId3"/>
    <p:sldLayoutId id="2147483675" r:id="rId4"/>
    <p:sldLayoutId id="2147483678" r:id="rId5"/>
    <p:sldLayoutId id="2147483677" r:id="rId6"/>
    <p:sldLayoutId id="2147483679" r:id="rId7"/>
    <p:sldLayoutId id="2147483680" r:id="rId8"/>
  </p:sldLayoutIdLst>
  <p:txStyles>
    <p:title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p:titleStyle>
    <p:bodyStyle>
      <a:lvl1pPr marL="0" indent="-360000" algn="l" defTabSz="685800" rtl="0" eaLnBrk="1" latinLnBrk="0" hangingPunct="1">
        <a:lnSpc>
          <a:spcPct val="100000"/>
        </a:lnSpc>
        <a:spcBef>
          <a:spcPts val="1600"/>
        </a:spcBef>
        <a:buFont typeface="Arial" panose="020B0604020202020204" pitchFamily="34" charset="0"/>
        <a:buChar char="•"/>
        <a:defRPr lang="zh-CN" altLang="en-US" sz="3600" kern="1200" dirty="0" smtClean="0">
          <a:solidFill>
            <a:srgbClr val="FFDE85"/>
          </a:solidFill>
          <a:latin typeface="微软雅黑" panose="020B0503020204020204" pitchFamily="34" charset="-122"/>
          <a:ea typeface="微软雅黑" panose="020B0503020204020204" pitchFamily="34" charset="-122"/>
          <a:cs typeface="+mn-cs"/>
        </a:defRPr>
      </a:lvl1pPr>
      <a:lvl2pPr marL="0" indent="-360000" algn="l" defTabSz="685800" rtl="0" eaLnBrk="1" latinLnBrk="0" hangingPunct="1">
        <a:lnSpc>
          <a:spcPct val="100000"/>
        </a:lnSpc>
        <a:spcBef>
          <a:spcPts val="375"/>
        </a:spcBef>
        <a:buSzPct val="100000"/>
        <a:buFont typeface="Wingdings" panose="05000000000000000000" pitchFamily="2" charset="2"/>
        <a:buChar char="ü"/>
        <a:defRPr sz="2400" kern="1200">
          <a:solidFill>
            <a:schemeClr val="bg1"/>
          </a:solidFill>
          <a:latin typeface="微软雅黑" panose="020B0503020204020204" pitchFamily="34" charset="-122"/>
          <a:ea typeface="微软雅黑" panose="020B0503020204020204" pitchFamily="34" charset="-122"/>
          <a:cs typeface="+mn-cs"/>
        </a:defRPr>
      </a:lvl2pPr>
      <a:lvl3pPr marL="0" indent="-360000" algn="l" defTabSz="685800" rtl="0" eaLnBrk="1" latinLnBrk="0" hangingPunct="1">
        <a:lnSpc>
          <a:spcPct val="100000"/>
        </a:lnSpc>
        <a:spcBef>
          <a:spcPts val="375"/>
        </a:spcBef>
        <a:buFont typeface="Arial" panose="020B0604020202020204" pitchFamily="34" charset="0"/>
        <a:buChar char="•"/>
        <a:defRPr sz="2000" kern="1200">
          <a:solidFill>
            <a:schemeClr val="bg1"/>
          </a:solidFill>
          <a:latin typeface="微软雅黑" panose="020B0503020204020204" pitchFamily="34" charset="-122"/>
          <a:ea typeface="微软雅黑" panose="020B0503020204020204" pitchFamily="34" charset="-122"/>
          <a:cs typeface="+mn-cs"/>
        </a:defRPr>
      </a:lvl3pPr>
      <a:lvl4pPr marL="0" indent="-360000" algn="l" defTabSz="685800" rtl="0" eaLnBrk="1" latinLnBrk="0" hangingPunct="1">
        <a:lnSpc>
          <a:spcPct val="100000"/>
        </a:lnSpc>
        <a:spcBef>
          <a:spcPts val="375"/>
        </a:spcBef>
        <a:buFont typeface="Arial" panose="020B0604020202020204" pitchFamily="34" charset="0"/>
        <a:buChar char="•"/>
        <a:defRPr sz="1800" kern="1200">
          <a:solidFill>
            <a:schemeClr val="bg1"/>
          </a:solidFill>
          <a:latin typeface="微软雅黑" panose="020B0503020204020204" pitchFamily="34" charset="-122"/>
          <a:ea typeface="微软雅黑" panose="020B0503020204020204" pitchFamily="34" charset="-122"/>
          <a:cs typeface="+mn-cs"/>
        </a:defRPr>
      </a:lvl4pPr>
      <a:lvl5pPr marL="0" indent="-360000" algn="l" defTabSz="685800" rtl="0" eaLnBrk="1" latinLnBrk="0" hangingPunct="1">
        <a:lnSpc>
          <a:spcPct val="100000"/>
        </a:lnSpc>
        <a:spcBef>
          <a:spcPts val="375"/>
        </a:spcBef>
        <a:buFont typeface="Arial" panose="020B0604020202020204" pitchFamily="34" charset="0"/>
        <a:buChar char="•"/>
        <a:defRPr sz="1800" kern="1200">
          <a:solidFill>
            <a:schemeClr val="bg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F9FCFF"/>
            </a:gs>
            <a:gs pos="100000">
              <a:srgbClr val="EBF7FF"/>
            </a:gs>
          </a:gsLst>
          <a:lin ang="5400000" scaled="1"/>
        </a:gradFill>
        <a:effectLst/>
      </p:bgPr>
    </p:bg>
    <p:spTree>
      <p:nvGrpSpPr>
        <p:cNvPr id="1" name=""/>
        <p:cNvGrpSpPr/>
        <p:nvPr/>
      </p:nvGrpSpPr>
      <p:grpSpPr>
        <a:xfrm>
          <a:off x="0" y="0"/>
          <a:ext cx="0" cy="0"/>
          <a:chOff x="0" y="0"/>
          <a:chExt cx="0" cy="0"/>
        </a:xfrm>
      </p:grpSpPr>
      <p:sp>
        <p:nvSpPr>
          <p:cNvPr id="7" name="标题占位符 6"/>
          <p:cNvSpPr>
            <a:spLocks noGrp="1"/>
          </p:cNvSpPr>
          <p:nvPr>
            <p:ph type="title"/>
          </p:nvPr>
        </p:nvSpPr>
        <p:spPr>
          <a:xfrm>
            <a:off x="838200" y="360000"/>
            <a:ext cx="10515600" cy="757130"/>
          </a:xfrm>
          <a:prstGeom prst="rect">
            <a:avLst/>
          </a:prstGeom>
        </p:spPr>
        <p:txBody>
          <a:bodyPr vert="horz" lIns="91440" tIns="45720" rIns="91440" bIns="45720" rtlCol="0" anchor="ctr">
            <a:spAutoFit/>
          </a:bodyPr>
          <a:lstStyle/>
          <a:p>
            <a:r>
              <a:rPr lang="zh-CN" altLang="en-US" dirty="0"/>
              <a:t>标题</a:t>
            </a:r>
          </a:p>
        </p:txBody>
      </p:sp>
      <p:sp>
        <p:nvSpPr>
          <p:cNvPr id="8" name="文本占位符 7"/>
          <p:cNvSpPr>
            <a:spLocks noGrp="1"/>
          </p:cNvSpPr>
          <p:nvPr>
            <p:ph type="body" idx="1"/>
          </p:nvPr>
        </p:nvSpPr>
        <p:spPr>
          <a:xfrm>
            <a:off x="838200" y="1261130"/>
            <a:ext cx="10515600" cy="538087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灯片编号占位符 10"/>
          <p:cNvSpPr>
            <a:spLocks noGrp="1"/>
          </p:cNvSpPr>
          <p:nvPr>
            <p:ph type="sldNum" sz="quarter" idx="4"/>
          </p:nvPr>
        </p:nvSpPr>
        <p:spPr>
          <a:xfrm>
            <a:off x="11353800" y="0"/>
            <a:ext cx="838200" cy="216000"/>
          </a:xfrm>
          <a:prstGeom prst="rect">
            <a:avLst/>
          </a:prstGeom>
        </p:spPr>
        <p:txBody>
          <a:bodyPr vert="horz" wrap="none" lIns="0" tIns="36000" rIns="72000" bIns="0" rtlCol="0" anchor="t" anchorCtr="0"/>
          <a:lstStyle>
            <a:lvl1pPr algn="r">
              <a:defRPr sz="900">
                <a:solidFill>
                  <a:schemeClr val="tx1">
                    <a:tint val="75000"/>
                  </a:schemeClr>
                </a:solidFill>
                <a:latin typeface="微软雅黑" panose="020B0503020204020204" pitchFamily="34" charset="-122"/>
                <a:ea typeface="微软雅黑" panose="020B0503020204020204" pitchFamily="34" charset="-122"/>
              </a:defRPr>
            </a:lvl1pPr>
          </a:lstStyle>
          <a:p>
            <a:fld id="{AA6B6B8B-E38A-4C92-8797-81FA559B205F}" type="slidenum">
              <a:rPr lang="zh-CN" altLang="en-US" smtClean="0"/>
              <a:pPr/>
              <a:t>‹#›</a:t>
            </a:fld>
            <a:endParaRPr lang="zh-CN" altLang="en-US"/>
          </a:p>
        </p:txBody>
      </p:sp>
      <p:sp>
        <p:nvSpPr>
          <p:cNvPr id="2" name="页脚占位符 1"/>
          <p:cNvSpPr>
            <a:spLocks noGrp="1"/>
          </p:cNvSpPr>
          <p:nvPr>
            <p:ph type="ftr" sz="quarter" idx="3"/>
          </p:nvPr>
        </p:nvSpPr>
        <p:spPr>
          <a:xfrm>
            <a:off x="11353800" y="6642000"/>
            <a:ext cx="838200" cy="216000"/>
          </a:xfrm>
          <a:prstGeom prst="rect">
            <a:avLst/>
          </a:prstGeom>
        </p:spPr>
        <p:txBody>
          <a:bodyPr vert="horz" wrap="none" lIns="0" tIns="0" rIns="72000" bIns="36000" rtlCol="0" anchor="ctr"/>
          <a:lstStyle>
            <a:lvl1pPr algn="r">
              <a:defRPr sz="9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3" name="文本框 2">
            <a:extLst>
              <a:ext uri="{FF2B5EF4-FFF2-40B4-BE49-F238E27FC236}">
                <a16:creationId xmlns:a16="http://schemas.microsoft.com/office/drawing/2014/main" id="{DF4C8E59-2062-4974-9D8C-C0D011B313F2}"/>
              </a:ext>
            </a:extLst>
          </p:cNvPr>
          <p:cNvSpPr txBox="1"/>
          <p:nvPr/>
        </p:nvSpPr>
        <p:spPr>
          <a:xfrm>
            <a:off x="5363962" y="6673056"/>
            <a:ext cx="1098058" cy="153888"/>
          </a:xfrm>
          <a:prstGeom prst="rect">
            <a:avLst/>
          </a:prstGeom>
          <a:noFill/>
        </p:spPr>
        <p:txBody>
          <a:bodyPr wrap="none" lIns="0" tIns="0" rIns="0" bIns="0" rtlCol="0">
            <a:spAutoFit/>
          </a:bodyPr>
          <a:lstStyle/>
          <a:p>
            <a:r>
              <a:rPr lang="zh-CN" altLang="en-US" sz="1000">
                <a:solidFill>
                  <a:schemeClr val="bg1">
                    <a:lumMod val="75000"/>
                  </a:schemeClr>
                </a:solidFill>
                <a:latin typeface="微软雅黑" panose="020B0503020204020204" pitchFamily="34" charset="-122"/>
                <a:ea typeface="微软雅黑" panose="020B0503020204020204" pitchFamily="34" charset="-122"/>
              </a:rPr>
              <a:t>版权所有 </a:t>
            </a:r>
            <a:r>
              <a:rPr lang="en-US" altLang="zh-CN" sz="1000">
                <a:solidFill>
                  <a:schemeClr val="bg1">
                    <a:lumMod val="75000"/>
                  </a:schemeClr>
                </a:solidFill>
                <a:latin typeface="微软雅黑" panose="020B0503020204020204" pitchFamily="34" charset="-122"/>
                <a:ea typeface="微软雅黑" panose="020B0503020204020204" pitchFamily="34" charset="-122"/>
              </a:rPr>
              <a:t>© </a:t>
            </a:r>
            <a:r>
              <a:rPr lang="zh-CN" altLang="en-US" sz="1000">
                <a:solidFill>
                  <a:schemeClr val="bg1">
                    <a:lumMod val="75000"/>
                  </a:schemeClr>
                </a:solidFill>
                <a:latin typeface="微软雅黑" panose="020B0503020204020204" pitchFamily="34" charset="-122"/>
                <a:ea typeface="微软雅黑" panose="020B0503020204020204" pitchFamily="34" charset="-122"/>
              </a:rPr>
              <a:t>饥人谷</a:t>
            </a:r>
          </a:p>
        </p:txBody>
      </p:sp>
    </p:spTree>
    <p:extLst>
      <p:ext uri="{BB962C8B-B14F-4D97-AF65-F5344CB8AC3E}">
        <p14:creationId xmlns:p14="http://schemas.microsoft.com/office/powerpoint/2010/main" val="953395384"/>
      </p:ext>
    </p:extLst>
  </p:cSld>
  <p:clrMap bg1="lt1" tx1="dk1" bg2="lt2" tx2="dk2" accent1="accent1" accent2="accent2" accent3="accent3" accent4="accent4" accent5="accent5" accent6="accent6" hlink="hlink" folHlink="folHlink"/>
  <p:sldLayoutIdLst>
    <p:sldLayoutId id="2147483682" r:id="rId1"/>
    <p:sldLayoutId id="2147483688" r:id="rId2"/>
    <p:sldLayoutId id="2147483690" r:id="rId3"/>
    <p:sldLayoutId id="2147483683" r:id="rId4"/>
    <p:sldLayoutId id="2147483684" r:id="rId5"/>
    <p:sldLayoutId id="2147483685" r:id="rId6"/>
    <p:sldLayoutId id="2147483686" r:id="rId7"/>
    <p:sldLayoutId id="2147483687" r:id="rId8"/>
  </p:sldLayoutIdLst>
  <p:hf hdr="0" dt="0"/>
  <p:txStyles>
    <p:titleStyle>
      <a:lvl1pPr algn="l" defTabSz="685800" rtl="0" eaLnBrk="1" latinLnBrk="0" hangingPunct="1">
        <a:lnSpc>
          <a:spcPct val="90000"/>
        </a:lnSpc>
        <a:spcBef>
          <a:spcPct val="0"/>
        </a:spcBef>
        <a:buNone/>
        <a:defRPr sz="4800" kern="1200">
          <a:solidFill>
            <a:srgbClr val="2B4576"/>
          </a:solidFill>
          <a:latin typeface="微软雅黑" panose="020B0503020204020204" pitchFamily="34" charset="-122"/>
          <a:ea typeface="微软雅黑" panose="020B0503020204020204" pitchFamily="34" charset="-122"/>
          <a:cs typeface="+mj-cs"/>
        </a:defRPr>
      </a:lvl1pPr>
    </p:titleStyle>
    <p:bodyStyle>
      <a:lvl1pPr marL="171450" indent="-360000" algn="l" defTabSz="685800" rtl="0" eaLnBrk="1" latinLnBrk="0" hangingPunct="1">
        <a:lnSpc>
          <a:spcPct val="100000"/>
        </a:lnSpc>
        <a:spcBef>
          <a:spcPts val="750"/>
        </a:spcBef>
        <a:buFont typeface="Arial" panose="020B0604020202020204" pitchFamily="34" charset="0"/>
        <a:buChar char="•"/>
        <a:defRPr sz="3600" kern="1200">
          <a:solidFill>
            <a:srgbClr val="2B4576"/>
          </a:solidFill>
          <a:latin typeface="微软雅黑" panose="020B0503020204020204" pitchFamily="34" charset="-122"/>
          <a:ea typeface="微软雅黑" panose="020B0503020204020204" pitchFamily="34" charset="-122"/>
          <a:cs typeface="+mn-cs"/>
        </a:defRPr>
      </a:lvl1pPr>
      <a:lvl2pPr marL="0" indent="-360000" algn="l" defTabSz="685800" rtl="0" eaLnBrk="1" latinLnBrk="0" hangingPunct="1">
        <a:lnSpc>
          <a:spcPct val="100000"/>
        </a:lnSpc>
        <a:spcBef>
          <a:spcPts val="375"/>
        </a:spcBef>
        <a:buSzPct val="50000"/>
        <a:buFont typeface="Wingdings" panose="05000000000000000000" pitchFamily="2" charset="2"/>
        <a:buChar char="ü"/>
        <a:defRPr sz="2400" kern="1200">
          <a:solidFill>
            <a:srgbClr val="2B4576"/>
          </a:solidFill>
          <a:latin typeface="微软雅黑" panose="020B0503020204020204" pitchFamily="34" charset="-122"/>
          <a:ea typeface="微软雅黑" panose="020B0503020204020204" pitchFamily="34" charset="-122"/>
          <a:cs typeface="+mn-cs"/>
        </a:defRPr>
      </a:lvl2pPr>
      <a:lvl3pPr marL="0" indent="-360000" algn="l" defTabSz="685800" rtl="0" eaLnBrk="1" latinLnBrk="0" hangingPunct="1">
        <a:lnSpc>
          <a:spcPct val="100000"/>
        </a:lnSpc>
        <a:spcBef>
          <a:spcPts val="375"/>
        </a:spcBef>
        <a:buFont typeface="Arial" panose="020B0604020202020204" pitchFamily="34" charset="0"/>
        <a:buChar char="•"/>
        <a:defRPr sz="2000" kern="1200">
          <a:solidFill>
            <a:srgbClr val="2B4576"/>
          </a:solidFill>
          <a:latin typeface="微软雅黑" panose="020B0503020204020204" pitchFamily="34" charset="-122"/>
          <a:ea typeface="微软雅黑" panose="020B0503020204020204" pitchFamily="34" charset="-122"/>
          <a:cs typeface="+mn-cs"/>
        </a:defRPr>
      </a:lvl3pPr>
      <a:lvl4pPr marL="0" indent="-360000" algn="l" defTabSz="685800" rtl="0" eaLnBrk="1" latinLnBrk="0" hangingPunct="1">
        <a:lnSpc>
          <a:spcPct val="100000"/>
        </a:lnSpc>
        <a:spcBef>
          <a:spcPts val="375"/>
        </a:spcBef>
        <a:buFont typeface="Arial" panose="020B0604020202020204" pitchFamily="34" charset="0"/>
        <a:buChar char="•"/>
        <a:defRPr sz="1800" kern="1200">
          <a:solidFill>
            <a:srgbClr val="2B4576"/>
          </a:solidFill>
          <a:latin typeface="微软雅黑" panose="020B0503020204020204" pitchFamily="34" charset="-122"/>
          <a:ea typeface="微软雅黑" panose="020B0503020204020204" pitchFamily="34" charset="-122"/>
          <a:cs typeface="+mn-cs"/>
        </a:defRPr>
      </a:lvl4pPr>
      <a:lvl5pPr marL="0" indent="-360000" algn="l" defTabSz="685800" rtl="0" eaLnBrk="1" latinLnBrk="0" hangingPunct="1">
        <a:lnSpc>
          <a:spcPct val="100000"/>
        </a:lnSpc>
        <a:spcBef>
          <a:spcPts val="375"/>
        </a:spcBef>
        <a:buFont typeface="Arial" panose="020B0604020202020204" pitchFamily="34" charset="0"/>
        <a:buChar char="•"/>
        <a:defRPr sz="1800" kern="1200">
          <a:solidFill>
            <a:srgbClr val="2B4576"/>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F816A-4D31-46FA-A25C-E6E973DEBFD9}"/>
              </a:ext>
            </a:extLst>
          </p:cNvPr>
          <p:cNvSpPr>
            <a:spLocks noGrp="1"/>
          </p:cNvSpPr>
          <p:nvPr>
            <p:ph type="ctrTitle"/>
          </p:nvPr>
        </p:nvSpPr>
        <p:spPr>
          <a:xfrm>
            <a:off x="838200" y="2692940"/>
            <a:ext cx="10515600" cy="757130"/>
          </a:xfrm>
        </p:spPr>
        <p:txBody>
          <a:bodyPr/>
          <a:lstStyle/>
          <a:p>
            <a:r>
              <a:rPr lang="zh-CN" altLang="en-US" dirty="0"/>
              <a:t>事务基础</a:t>
            </a:r>
          </a:p>
        </p:txBody>
      </p:sp>
      <p:sp>
        <p:nvSpPr>
          <p:cNvPr id="3" name="副标题 2">
            <a:extLst>
              <a:ext uri="{FF2B5EF4-FFF2-40B4-BE49-F238E27FC236}">
                <a16:creationId xmlns:a16="http://schemas.microsoft.com/office/drawing/2014/main" id="{D4FB9298-51D4-4A02-B053-F474455D3887}"/>
              </a:ext>
            </a:extLst>
          </p:cNvPr>
          <p:cNvSpPr>
            <a:spLocks noGrp="1"/>
          </p:cNvSpPr>
          <p:nvPr>
            <p:ph type="subTitle" idx="1"/>
          </p:nvPr>
        </p:nvSpPr>
        <p:spPr>
          <a:xfrm>
            <a:off x="838200" y="3566399"/>
            <a:ext cx="10515600" cy="461665"/>
          </a:xfrm>
        </p:spPr>
        <p:txBody>
          <a:bodyPr/>
          <a:lstStyle/>
          <a:p>
            <a:r>
              <a:rPr lang="zh-CN" altLang="en-US" dirty="0">
                <a:latin typeface="Microsoft YaHei" panose="020B0503020204020204" pitchFamily="34" charset="-122"/>
                <a:ea typeface="Microsoft YaHei" panose="020B0503020204020204" pitchFamily="34" charset="-122"/>
              </a:rPr>
              <a:t>罗辑</a:t>
            </a:r>
          </a:p>
        </p:txBody>
      </p:sp>
    </p:spTree>
    <p:extLst>
      <p:ext uri="{BB962C8B-B14F-4D97-AF65-F5344CB8AC3E}">
        <p14:creationId xmlns:p14="http://schemas.microsoft.com/office/powerpoint/2010/main" val="3556706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5EF0B85-7B1E-DE74-73D3-983B2637B0F1}"/>
              </a:ext>
            </a:extLst>
          </p:cNvPr>
          <p:cNvPicPr>
            <a:picLocks noChangeAspect="1"/>
          </p:cNvPicPr>
          <p:nvPr/>
        </p:nvPicPr>
        <p:blipFill>
          <a:blip r:embed="rId2"/>
          <a:stretch>
            <a:fillRect/>
          </a:stretch>
        </p:blipFill>
        <p:spPr>
          <a:xfrm>
            <a:off x="853648" y="2381162"/>
            <a:ext cx="6145463" cy="3442180"/>
          </a:xfrm>
          <a:prstGeom prst="rect">
            <a:avLst/>
          </a:prstGeom>
        </p:spPr>
      </p:pic>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a:t>
            </a:r>
            <a:r>
              <a:rPr lang="zh-CN" altLang="en-US" b="1" dirty="0">
                <a:latin typeface="Helvetica Neue" panose="02000503000000020004" pitchFamily="2" charset="0"/>
              </a:rPr>
              <a:t>操作演示</a:t>
            </a:r>
            <a:endParaRPr lang="zh-CN" altLang="en-US" dirty="0"/>
          </a:p>
        </p:txBody>
      </p:sp>
      <p:sp>
        <p:nvSpPr>
          <p:cNvPr id="3" name="文本框 2">
            <a:extLst>
              <a:ext uri="{FF2B5EF4-FFF2-40B4-BE49-F238E27FC236}">
                <a16:creationId xmlns:a16="http://schemas.microsoft.com/office/drawing/2014/main" id="{D1678B13-7BD8-D25A-7ADD-682EF09DC889}"/>
              </a:ext>
            </a:extLst>
          </p:cNvPr>
          <p:cNvSpPr txBox="1"/>
          <p:nvPr/>
        </p:nvSpPr>
        <p:spPr>
          <a:xfrm>
            <a:off x="667382" y="1317380"/>
            <a:ext cx="10721798" cy="878702"/>
          </a:xfrm>
          <a:prstGeom prst="rect">
            <a:avLst/>
          </a:prstGeom>
          <a:noFill/>
        </p:spPr>
        <p:txBody>
          <a:bodyPr wrap="square">
            <a:spAutoFit/>
          </a:bodyPr>
          <a:lstStyle/>
          <a:p>
            <a:pPr>
              <a:lnSpc>
                <a:spcPct val="150000"/>
              </a:lnSpc>
            </a:pPr>
            <a:r>
              <a:rPr lang="zh-CN" altLang="en-US" b="1" dirty="0">
                <a:solidFill>
                  <a:schemeClr val="bg1"/>
                </a:solidFill>
                <a:latin typeface="Helvetica Neue" panose="02000503000000020004" pitchFamily="2" charset="0"/>
              </a:rPr>
              <a:t>（</a:t>
            </a:r>
            <a:r>
              <a:rPr lang="en-US" altLang="zh-CN" b="1" dirty="0">
                <a:solidFill>
                  <a:schemeClr val="bg1"/>
                </a:solidFill>
                <a:latin typeface="Helvetica Neue" panose="02000503000000020004" pitchFamily="2" charset="0"/>
              </a:rPr>
              <a:t>3</a:t>
            </a:r>
            <a:r>
              <a:rPr lang="zh-CN" altLang="en-US" b="1" dirty="0">
                <a:solidFill>
                  <a:schemeClr val="bg1"/>
                </a:solidFill>
                <a:latin typeface="Helvetica Neue" panose="02000503000000020004" pitchFamily="2" charset="0"/>
              </a:rPr>
              <a:t>）演示使用事务控制语句显示开启事务并回滚</a:t>
            </a:r>
            <a:endParaRPr lang="en-US" altLang="zh-CN" sz="1600" b="1" dirty="0">
              <a:solidFill>
                <a:srgbClr val="FFE79A"/>
              </a:solidFill>
              <a:latin typeface="Helvetica Neue" panose="02000503000000020004" pitchFamily="2" charset="0"/>
            </a:endParaRPr>
          </a:p>
          <a:p>
            <a:pPr marL="285750" indent="-285750">
              <a:lnSpc>
                <a:spcPct val="150000"/>
              </a:lnSpc>
              <a:buFontTx/>
              <a:buChar char="-"/>
            </a:pPr>
            <a:r>
              <a:rPr lang="zh-CN" altLang="en-US" b="1" dirty="0">
                <a:solidFill>
                  <a:srgbClr val="FFE79A"/>
                </a:solidFill>
                <a:latin typeface="Helvetica Neue" panose="02000503000000020004" pitchFamily="2" charset="0"/>
              </a:rPr>
              <a:t>在连接 </a:t>
            </a:r>
            <a:r>
              <a:rPr lang="en-US" altLang="zh-CN" b="1" dirty="0">
                <a:solidFill>
                  <a:srgbClr val="FFE79A"/>
                </a:solidFill>
                <a:latin typeface="Helvetica Neue" panose="02000503000000020004" pitchFamily="2" charset="0"/>
              </a:rPr>
              <a:t>local2</a:t>
            </a:r>
            <a:r>
              <a:rPr lang="zh-CN" altLang="en-US" b="1" dirty="0">
                <a:solidFill>
                  <a:srgbClr val="FFE79A"/>
                </a:solidFill>
                <a:latin typeface="Helvetica Neue" panose="02000503000000020004" pitchFamily="2" charset="0"/>
              </a:rPr>
              <a:t> 的 </a:t>
            </a:r>
            <a:r>
              <a:rPr lang="en-US" altLang="zh-CN" b="1" dirty="0">
                <a:solidFill>
                  <a:srgbClr val="FFE79A"/>
                </a:solidFill>
                <a:latin typeface="Helvetica Neue" panose="02000503000000020004" pitchFamily="2" charset="0"/>
              </a:rPr>
              <a:t>Query</a:t>
            </a:r>
            <a:r>
              <a:rPr lang="zh-CN" altLang="en-US" b="1" dirty="0">
                <a:solidFill>
                  <a:srgbClr val="FFE79A"/>
                </a:solidFill>
                <a:latin typeface="Helvetica Neue" panose="02000503000000020004" pitchFamily="2" charset="0"/>
              </a:rPr>
              <a:t> 窗口中，查询 </a:t>
            </a:r>
            <a:r>
              <a:rPr lang="en-US" altLang="zh-CN" b="1" dirty="0">
                <a:solidFill>
                  <a:srgbClr val="FFE79A"/>
                </a:solidFill>
                <a:latin typeface="Helvetica Neue" panose="02000503000000020004" pitchFamily="2" charset="0"/>
              </a:rPr>
              <a:t>student</a:t>
            </a:r>
            <a:r>
              <a:rPr lang="zh-CN" altLang="en-US" b="1" dirty="0">
                <a:solidFill>
                  <a:srgbClr val="FFE79A"/>
                </a:solidFill>
                <a:latin typeface="Helvetica Neue" panose="02000503000000020004" pitchFamily="2" charset="0"/>
              </a:rPr>
              <a:t> 表 </a:t>
            </a:r>
            <a:r>
              <a:rPr lang="en-US" altLang="zh-CN" b="1" dirty="0">
                <a:solidFill>
                  <a:srgbClr val="FFE79A"/>
                </a:solidFill>
                <a:latin typeface="Helvetica Neue" panose="02000503000000020004" pitchFamily="2" charset="0"/>
              </a:rPr>
              <a:t>id</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1</a:t>
            </a:r>
            <a:r>
              <a:rPr lang="zh-CN" altLang="en-US" b="1" dirty="0">
                <a:solidFill>
                  <a:srgbClr val="FFE79A"/>
                </a:solidFill>
                <a:latin typeface="Helvetica Neue" panose="02000503000000020004" pitchFamily="2" charset="0"/>
              </a:rPr>
              <a:t> 的数据，返回的数据 </a:t>
            </a:r>
            <a:r>
              <a:rPr lang="en-US" altLang="zh-CN" b="1" dirty="0">
                <a:solidFill>
                  <a:srgbClr val="FFE79A"/>
                </a:solidFill>
                <a:latin typeface="Helvetica Neue" panose="02000503000000020004" pitchFamily="2" charset="0"/>
              </a:rPr>
              <a:t>age</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20</a:t>
            </a:r>
            <a:r>
              <a:rPr lang="zh-CN" altLang="en-US" b="1" dirty="0">
                <a:solidFill>
                  <a:srgbClr val="FFE79A"/>
                </a:solidFill>
                <a:latin typeface="Helvetica Neue" panose="02000503000000020004" pitchFamily="2" charset="0"/>
              </a:rPr>
              <a:t>，更新被回滚。</a:t>
            </a:r>
            <a:endParaRPr lang="en-US" altLang="zh-CN" b="1" dirty="0">
              <a:solidFill>
                <a:srgbClr val="FFE79A"/>
              </a:solidFill>
              <a:latin typeface="Helvetica Neue" panose="02000503000000020004" pitchFamily="2" charset="0"/>
            </a:endParaRPr>
          </a:p>
        </p:txBody>
      </p:sp>
      <p:sp>
        <p:nvSpPr>
          <p:cNvPr id="11" name="椭圆 10">
            <a:extLst>
              <a:ext uri="{FF2B5EF4-FFF2-40B4-BE49-F238E27FC236}">
                <a16:creationId xmlns:a16="http://schemas.microsoft.com/office/drawing/2014/main" id="{1E7FA88A-28A7-02BE-A6E4-57195C5F69E4}"/>
              </a:ext>
            </a:extLst>
          </p:cNvPr>
          <p:cNvSpPr/>
          <p:nvPr/>
        </p:nvSpPr>
        <p:spPr>
          <a:xfrm>
            <a:off x="1006049" y="5354353"/>
            <a:ext cx="372533" cy="37253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4</a:t>
            </a:r>
            <a:endParaRPr kumimoji="1" lang="zh-CN" altLang="en-US" b="1" dirty="0"/>
          </a:p>
        </p:txBody>
      </p:sp>
    </p:spTree>
    <p:extLst>
      <p:ext uri="{BB962C8B-B14F-4D97-AF65-F5344CB8AC3E}">
        <p14:creationId xmlns:p14="http://schemas.microsoft.com/office/powerpoint/2010/main" val="3590246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a:t>
            </a:r>
            <a:r>
              <a:rPr lang="zh-CN" altLang="en-US" b="1" dirty="0">
                <a:latin typeface="Helvetica Neue" panose="02000503000000020004" pitchFamily="2" charset="0"/>
              </a:rPr>
              <a:t>的四大特性 </a:t>
            </a:r>
            <a:r>
              <a:rPr lang="en-US" altLang="zh-CN" b="1" dirty="0">
                <a:latin typeface="Helvetica Neue" panose="02000503000000020004" pitchFamily="2" charset="0"/>
              </a:rPr>
              <a:t>-</a:t>
            </a:r>
            <a:r>
              <a:rPr lang="zh-CN" altLang="en-US" b="1" dirty="0">
                <a:latin typeface="Helvetica Neue" panose="02000503000000020004" pitchFamily="2" charset="0"/>
              </a:rPr>
              <a:t> </a:t>
            </a:r>
            <a:r>
              <a:rPr lang="en-US" altLang="zh-CN" b="1" dirty="0">
                <a:latin typeface="Helvetica Neue" panose="02000503000000020004" pitchFamily="2" charset="0"/>
              </a:rPr>
              <a:t>ACID</a:t>
            </a:r>
            <a:endParaRPr lang="zh-CN" altLang="en-US" dirty="0"/>
          </a:p>
        </p:txBody>
      </p:sp>
      <p:sp>
        <p:nvSpPr>
          <p:cNvPr id="4" name="文本框 3">
            <a:extLst>
              <a:ext uri="{FF2B5EF4-FFF2-40B4-BE49-F238E27FC236}">
                <a16:creationId xmlns:a16="http://schemas.microsoft.com/office/drawing/2014/main" id="{A4EA745C-9BC9-CB54-4983-B9F4624C1DBE}"/>
              </a:ext>
            </a:extLst>
          </p:cNvPr>
          <p:cNvSpPr txBox="1"/>
          <p:nvPr/>
        </p:nvSpPr>
        <p:spPr>
          <a:xfrm>
            <a:off x="667382" y="1317380"/>
            <a:ext cx="10721798" cy="5033686"/>
          </a:xfrm>
          <a:prstGeom prst="rect">
            <a:avLst/>
          </a:prstGeom>
          <a:noFill/>
        </p:spPr>
        <p:txBody>
          <a:bodyPr wrap="square">
            <a:spAutoFit/>
          </a:bodyPr>
          <a:lstStyle/>
          <a:p>
            <a:pPr>
              <a:lnSpc>
                <a:spcPct val="150000"/>
              </a:lnSpc>
            </a:pPr>
            <a:r>
              <a:rPr lang="zh-CN" altLang="en-US" b="1" dirty="0">
                <a:solidFill>
                  <a:srgbClr val="FFE79A"/>
                </a:solidFill>
                <a:latin typeface="Helvetica Neue" panose="02000503000000020004" pitchFamily="2" charset="0"/>
              </a:rPr>
              <a:t>在关系型数据库中，事务具有以下四个特性，通常被称为 </a:t>
            </a:r>
            <a:r>
              <a:rPr lang="en-US" altLang="zh-CN" b="1" dirty="0">
                <a:solidFill>
                  <a:srgbClr val="FFE79A"/>
                </a:solidFill>
                <a:latin typeface="Helvetica Neue" panose="02000503000000020004" pitchFamily="2" charset="0"/>
              </a:rPr>
              <a:t>ACID </a:t>
            </a:r>
            <a:r>
              <a:rPr lang="zh-CN" altLang="en-US" b="1" dirty="0">
                <a:solidFill>
                  <a:srgbClr val="FFE79A"/>
                </a:solidFill>
                <a:latin typeface="Helvetica Neue" panose="02000503000000020004" pitchFamily="2" charset="0"/>
              </a:rPr>
              <a:t>特性：</a:t>
            </a:r>
          </a:p>
          <a:p>
            <a:pPr marL="285750" indent="-285750">
              <a:lnSpc>
                <a:spcPct val="150000"/>
              </a:lnSpc>
              <a:buFontTx/>
              <a:buChar char="-"/>
            </a:pPr>
            <a:r>
              <a:rPr lang="zh-CN" altLang="en-US" b="1" dirty="0">
                <a:solidFill>
                  <a:schemeClr val="bg1"/>
                </a:solidFill>
                <a:latin typeface="Helvetica Neue" panose="02000503000000020004" pitchFamily="2" charset="0"/>
              </a:rPr>
              <a:t>原子性（</a:t>
            </a:r>
            <a:r>
              <a:rPr lang="en-US" altLang="zh-CN" b="1" dirty="0">
                <a:solidFill>
                  <a:schemeClr val="bg1"/>
                </a:solidFill>
                <a:latin typeface="Helvetica Neue" panose="02000503000000020004" pitchFamily="2" charset="0"/>
              </a:rPr>
              <a:t>Atomicity</a:t>
            </a:r>
            <a:r>
              <a:rPr lang="zh-CN" altLang="en-US" b="1" dirty="0">
                <a:solidFill>
                  <a:schemeClr val="bg1"/>
                </a:solidFill>
                <a:latin typeface="Helvetica Neue" panose="02000503000000020004" pitchFamily="2" charset="0"/>
              </a:rPr>
              <a:t>）</a:t>
            </a:r>
            <a:r>
              <a:rPr lang="zh-CN" altLang="en-US" b="1" dirty="0">
                <a:solidFill>
                  <a:srgbClr val="FFE79A"/>
                </a:solidFill>
                <a:latin typeface="Helvetica Neue" panose="02000503000000020004" pitchFamily="2" charset="0"/>
              </a:rPr>
              <a:t>：事务是一个原子操作，要么全部执行成功，要么全部失败回滚。如果在事务执行过程中发生了错误，所有的修改都会被撤销，回滚到事务开始前的状态，保证数据的一致性。</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zh-CN" altLang="en-US" b="1" dirty="0">
                <a:solidFill>
                  <a:schemeClr val="bg1"/>
                </a:solidFill>
                <a:latin typeface="Helvetica Neue" panose="02000503000000020004" pitchFamily="2" charset="0"/>
              </a:rPr>
              <a:t>一致性（</a:t>
            </a:r>
            <a:r>
              <a:rPr lang="en-US" altLang="zh-CN" b="1" dirty="0">
                <a:solidFill>
                  <a:schemeClr val="bg1"/>
                </a:solidFill>
                <a:latin typeface="Helvetica Neue" panose="02000503000000020004" pitchFamily="2" charset="0"/>
              </a:rPr>
              <a:t>Consistency</a:t>
            </a:r>
            <a:r>
              <a:rPr lang="zh-CN" altLang="en-US" b="1" dirty="0">
                <a:solidFill>
                  <a:schemeClr val="bg1"/>
                </a:solidFill>
                <a:latin typeface="Helvetica Neue" panose="02000503000000020004" pitchFamily="2" charset="0"/>
              </a:rPr>
              <a:t>）</a:t>
            </a:r>
            <a:r>
              <a:rPr lang="zh-CN" altLang="en-US" b="1" dirty="0">
                <a:solidFill>
                  <a:srgbClr val="FFE79A"/>
                </a:solidFill>
                <a:latin typeface="Helvetica Neue" panose="02000503000000020004" pitchFamily="2" charset="0"/>
              </a:rPr>
              <a:t>：事务执行前后，数据库的状态应该保持一致。这意味着，在事务执行过程中，数据库的约束条件、触发器、外键等约束关系都应该得到满足，保证数据的正确性和完整性。</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zh-CN" altLang="en-US" b="1" dirty="0">
                <a:solidFill>
                  <a:schemeClr val="bg1"/>
                </a:solidFill>
                <a:latin typeface="Helvetica Neue" panose="02000503000000020004" pitchFamily="2" charset="0"/>
              </a:rPr>
              <a:t>隔离性（</a:t>
            </a:r>
            <a:r>
              <a:rPr lang="en-US" altLang="zh-CN" b="1" dirty="0">
                <a:solidFill>
                  <a:schemeClr val="bg1"/>
                </a:solidFill>
                <a:latin typeface="Helvetica Neue" panose="02000503000000020004" pitchFamily="2" charset="0"/>
              </a:rPr>
              <a:t>Isolation</a:t>
            </a:r>
            <a:r>
              <a:rPr lang="zh-CN" altLang="en-US" b="1" dirty="0">
                <a:solidFill>
                  <a:schemeClr val="bg1"/>
                </a:solidFill>
                <a:latin typeface="Helvetica Neue" panose="02000503000000020004" pitchFamily="2" charset="0"/>
              </a:rPr>
              <a:t>）</a:t>
            </a:r>
            <a:r>
              <a:rPr lang="zh-CN" altLang="en-US" b="1" dirty="0">
                <a:solidFill>
                  <a:srgbClr val="FFE79A"/>
                </a:solidFill>
                <a:latin typeface="Helvetica Neue" panose="02000503000000020004" pitchFamily="2" charset="0"/>
              </a:rPr>
              <a:t>：多个事务并发执行时，每个事务都应该感觉不到其他事务的存在，每个事务都应该像是在独立的环境中执行。这意味着，在事务执行过程中，其他事务对该事务的修改应该被隔离起来，保证数据的正确性和一致性。</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zh-CN" altLang="en-US" b="1" dirty="0">
                <a:solidFill>
                  <a:schemeClr val="bg1"/>
                </a:solidFill>
                <a:latin typeface="Helvetica Neue" panose="02000503000000020004" pitchFamily="2" charset="0"/>
              </a:rPr>
              <a:t>持久性（</a:t>
            </a:r>
            <a:r>
              <a:rPr lang="en-US" altLang="zh-CN" b="1" dirty="0">
                <a:solidFill>
                  <a:schemeClr val="bg1"/>
                </a:solidFill>
                <a:latin typeface="Helvetica Neue" panose="02000503000000020004" pitchFamily="2" charset="0"/>
              </a:rPr>
              <a:t>Durability</a:t>
            </a:r>
            <a:r>
              <a:rPr lang="zh-CN" altLang="en-US" b="1" dirty="0">
                <a:solidFill>
                  <a:schemeClr val="bg1"/>
                </a:solidFill>
                <a:latin typeface="Helvetica Neue" panose="02000503000000020004" pitchFamily="2" charset="0"/>
              </a:rPr>
              <a:t>）</a:t>
            </a:r>
            <a:r>
              <a:rPr lang="zh-CN" altLang="en-US" b="1" dirty="0">
                <a:solidFill>
                  <a:srgbClr val="FFE79A"/>
                </a:solidFill>
                <a:latin typeface="Helvetica Neue" panose="02000503000000020004" pitchFamily="2" charset="0"/>
              </a:rPr>
              <a:t>：事务执行成功后，对数据库的修改应该永久保存，即使系统崩溃或断电也不会丢失。这意味着，在事务执行成功后，对数据库的修改应该被持久化到磁盘中，保证数据的可靠性和持久性。</a:t>
            </a:r>
          </a:p>
          <a:p>
            <a:pPr>
              <a:lnSpc>
                <a:spcPct val="150000"/>
              </a:lnSpc>
            </a:pPr>
            <a:r>
              <a:rPr lang="zh-CN" altLang="en-US" b="1" dirty="0">
                <a:solidFill>
                  <a:srgbClr val="FFE79A"/>
                </a:solidFill>
                <a:latin typeface="Helvetica Neue" panose="02000503000000020004" pitchFamily="2" charset="0"/>
              </a:rPr>
              <a:t>这四个特性是事务的基本特性，也是保证数据库的数据一致性和可靠性的关键。</a:t>
            </a:r>
            <a:endParaRPr lang="en-US" altLang="zh-CN" b="1" dirty="0">
              <a:solidFill>
                <a:srgbClr val="FFE79A"/>
              </a:solidFill>
              <a:latin typeface="Helvetica Neue" panose="02000503000000020004" pitchFamily="2" charset="0"/>
            </a:endParaRPr>
          </a:p>
        </p:txBody>
      </p:sp>
    </p:spTree>
    <p:extLst>
      <p:ext uri="{BB962C8B-B14F-4D97-AF65-F5344CB8AC3E}">
        <p14:creationId xmlns:p14="http://schemas.microsoft.com/office/powerpoint/2010/main" val="1795240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a:t>
            </a:r>
            <a:r>
              <a:rPr lang="zh-CN" altLang="en-US" b="1" dirty="0">
                <a:latin typeface="Helvetica Neue" panose="02000503000000020004" pitchFamily="2" charset="0"/>
              </a:rPr>
              <a:t>的并发问题</a:t>
            </a:r>
            <a:endParaRPr lang="zh-CN" altLang="en-US" dirty="0"/>
          </a:p>
        </p:txBody>
      </p:sp>
      <p:sp>
        <p:nvSpPr>
          <p:cNvPr id="2" name="文本框 1">
            <a:extLst>
              <a:ext uri="{FF2B5EF4-FFF2-40B4-BE49-F238E27FC236}">
                <a16:creationId xmlns:a16="http://schemas.microsoft.com/office/drawing/2014/main" id="{ECF96567-FC51-640D-1FB3-B17EF5A19CE7}"/>
              </a:ext>
            </a:extLst>
          </p:cNvPr>
          <p:cNvSpPr txBox="1"/>
          <p:nvPr/>
        </p:nvSpPr>
        <p:spPr>
          <a:xfrm>
            <a:off x="667382" y="1437563"/>
            <a:ext cx="10721798" cy="878702"/>
          </a:xfrm>
          <a:prstGeom prst="rect">
            <a:avLst/>
          </a:prstGeom>
          <a:noFill/>
        </p:spPr>
        <p:txBody>
          <a:bodyPr wrap="square">
            <a:spAutoFit/>
          </a:bodyPr>
          <a:lstStyle/>
          <a:p>
            <a:pPr>
              <a:lnSpc>
                <a:spcPct val="150000"/>
              </a:lnSpc>
            </a:pPr>
            <a:r>
              <a:rPr lang="zh-CN" altLang="en-US" b="1" dirty="0">
                <a:solidFill>
                  <a:schemeClr val="bg1"/>
                </a:solidFill>
                <a:latin typeface="Helvetica Neue" panose="02000503000000020004" pitchFamily="2" charset="0"/>
              </a:rPr>
              <a:t>什么是事务并发？</a:t>
            </a:r>
            <a:endParaRPr lang="en-US" altLang="zh-CN" b="1" dirty="0">
              <a:solidFill>
                <a:schemeClr val="bg1"/>
              </a:solidFill>
              <a:latin typeface="Helvetica Neue" panose="02000503000000020004" pitchFamily="2" charset="0"/>
            </a:endParaRPr>
          </a:p>
          <a:p>
            <a:pPr>
              <a:lnSpc>
                <a:spcPct val="150000"/>
              </a:lnSpc>
            </a:pPr>
            <a:r>
              <a:rPr lang="zh-CN" altLang="en-US" b="1" dirty="0">
                <a:solidFill>
                  <a:srgbClr val="FFE79A"/>
                </a:solidFill>
                <a:latin typeface="Helvetica Neue" panose="02000503000000020004" pitchFamily="2" charset="0"/>
              </a:rPr>
              <a:t>事务并发指的是多条事务同时执行。</a:t>
            </a:r>
            <a:endParaRPr lang="en-US" altLang="zh-CN" b="1" dirty="0">
              <a:solidFill>
                <a:srgbClr val="FFE79A"/>
              </a:solidFill>
              <a:latin typeface="Helvetica Neue" panose="02000503000000020004" pitchFamily="2" charset="0"/>
            </a:endParaRPr>
          </a:p>
        </p:txBody>
      </p:sp>
      <p:sp>
        <p:nvSpPr>
          <p:cNvPr id="3" name="文本框 2">
            <a:extLst>
              <a:ext uri="{FF2B5EF4-FFF2-40B4-BE49-F238E27FC236}">
                <a16:creationId xmlns:a16="http://schemas.microsoft.com/office/drawing/2014/main" id="{307285B9-7495-8E1E-B92F-095FFDF73C0A}"/>
              </a:ext>
            </a:extLst>
          </p:cNvPr>
          <p:cNvSpPr txBox="1"/>
          <p:nvPr/>
        </p:nvSpPr>
        <p:spPr>
          <a:xfrm>
            <a:off x="667382" y="2666820"/>
            <a:ext cx="10721798" cy="2116349"/>
          </a:xfrm>
          <a:prstGeom prst="rect">
            <a:avLst/>
          </a:prstGeom>
          <a:noFill/>
        </p:spPr>
        <p:txBody>
          <a:bodyPr wrap="square">
            <a:spAutoFit/>
          </a:bodyPr>
          <a:lstStyle/>
          <a:p>
            <a:pPr>
              <a:lnSpc>
                <a:spcPct val="150000"/>
              </a:lnSpc>
            </a:pPr>
            <a:r>
              <a:rPr lang="zh-CN" altLang="en-US" b="1" dirty="0">
                <a:solidFill>
                  <a:schemeClr val="bg1"/>
                </a:solidFill>
                <a:latin typeface="Helvetica Neue" panose="02000503000000020004" pitchFamily="2" charset="0"/>
              </a:rPr>
              <a:t>事务并发会造成什么问题？</a:t>
            </a:r>
            <a:endParaRPr lang="en-US" altLang="zh-CN" b="1" dirty="0">
              <a:solidFill>
                <a:schemeClr val="bg1"/>
              </a:solidFill>
              <a:latin typeface="Helvetica Neue" panose="02000503000000020004" pitchFamily="2" charset="0"/>
            </a:endParaRPr>
          </a:p>
          <a:p>
            <a:pPr>
              <a:lnSpc>
                <a:spcPct val="150000"/>
              </a:lnSpc>
            </a:pPr>
            <a:r>
              <a:rPr lang="zh-CN" altLang="en-US" b="1" dirty="0">
                <a:solidFill>
                  <a:srgbClr val="FFE79A"/>
                </a:solidFill>
                <a:latin typeface="Helvetica Neue" panose="02000503000000020004" pitchFamily="2" charset="0"/>
              </a:rPr>
              <a:t>事务并发可能会造成以下三类问题：</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zh-CN" altLang="en-US" b="1" dirty="0">
                <a:solidFill>
                  <a:srgbClr val="FFE79A"/>
                </a:solidFill>
                <a:latin typeface="Helvetica Neue" panose="02000503000000020004" pitchFamily="2" charset="0"/>
              </a:rPr>
              <a:t>脏读</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zh-CN" altLang="en-US" b="1" dirty="0">
                <a:solidFill>
                  <a:srgbClr val="FFE79A"/>
                </a:solidFill>
                <a:latin typeface="Helvetica Neue" panose="02000503000000020004" pitchFamily="2" charset="0"/>
              </a:rPr>
              <a:t>不可重复读</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zh-CN" altLang="en-US" b="1" dirty="0">
                <a:solidFill>
                  <a:srgbClr val="FFE79A"/>
                </a:solidFill>
                <a:latin typeface="Helvetica Neue" panose="02000503000000020004" pitchFamily="2" charset="0"/>
              </a:rPr>
              <a:t>幻读</a:t>
            </a:r>
            <a:endParaRPr lang="en-US" altLang="zh-CN" b="1" dirty="0">
              <a:solidFill>
                <a:srgbClr val="FFE79A"/>
              </a:solidFill>
              <a:latin typeface="Helvetica Neue" panose="02000503000000020004" pitchFamily="2" charset="0"/>
            </a:endParaRPr>
          </a:p>
        </p:txBody>
      </p:sp>
    </p:spTree>
    <p:extLst>
      <p:ext uri="{BB962C8B-B14F-4D97-AF65-F5344CB8AC3E}">
        <p14:creationId xmlns:p14="http://schemas.microsoft.com/office/powerpoint/2010/main" val="567345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a:t>
            </a:r>
            <a:r>
              <a:rPr lang="zh-CN" altLang="en-US" b="1" dirty="0">
                <a:latin typeface="Helvetica Neue" panose="02000503000000020004" pitchFamily="2" charset="0"/>
              </a:rPr>
              <a:t>的并发问题 </a:t>
            </a:r>
            <a:r>
              <a:rPr lang="en-US" altLang="zh-CN" b="1" dirty="0">
                <a:latin typeface="Helvetica Neue" panose="02000503000000020004" pitchFamily="2" charset="0"/>
              </a:rPr>
              <a:t>–</a:t>
            </a:r>
            <a:r>
              <a:rPr lang="zh-CN" altLang="en-US" b="1" dirty="0">
                <a:latin typeface="Helvetica Neue" panose="02000503000000020004" pitchFamily="2" charset="0"/>
              </a:rPr>
              <a:t> 脏读</a:t>
            </a:r>
            <a:endParaRPr lang="zh-CN" altLang="en-US" dirty="0"/>
          </a:p>
        </p:txBody>
      </p:sp>
      <p:sp>
        <p:nvSpPr>
          <p:cNvPr id="4" name="文本框 3">
            <a:extLst>
              <a:ext uri="{FF2B5EF4-FFF2-40B4-BE49-F238E27FC236}">
                <a16:creationId xmlns:a16="http://schemas.microsoft.com/office/drawing/2014/main" id="{A4EA745C-9BC9-CB54-4983-B9F4624C1DBE}"/>
              </a:ext>
            </a:extLst>
          </p:cNvPr>
          <p:cNvSpPr txBox="1"/>
          <p:nvPr/>
        </p:nvSpPr>
        <p:spPr>
          <a:xfrm>
            <a:off x="667382" y="1317380"/>
            <a:ext cx="10721798" cy="1294200"/>
          </a:xfrm>
          <a:prstGeom prst="rect">
            <a:avLst/>
          </a:prstGeom>
          <a:noFill/>
        </p:spPr>
        <p:txBody>
          <a:bodyPr wrap="square">
            <a:spAutoFit/>
          </a:bodyPr>
          <a:lstStyle/>
          <a:p>
            <a:pPr>
              <a:lnSpc>
                <a:spcPct val="150000"/>
              </a:lnSpc>
            </a:pPr>
            <a:r>
              <a:rPr lang="zh-CN" altLang="en-US" b="1" dirty="0">
                <a:solidFill>
                  <a:schemeClr val="bg1"/>
                </a:solidFill>
                <a:latin typeface="Helvetica Neue" panose="02000503000000020004" pitchFamily="2" charset="0"/>
              </a:rPr>
              <a:t>脏读</a:t>
            </a:r>
            <a:r>
              <a:rPr lang="zh-CN" altLang="en-US" b="1" dirty="0">
                <a:solidFill>
                  <a:srgbClr val="FFE79A"/>
                </a:solidFill>
                <a:latin typeface="Helvetica Neue" panose="02000503000000020004" pitchFamily="2" charset="0"/>
              </a:rPr>
              <a:t>：</a:t>
            </a:r>
            <a:r>
              <a:rPr lang="zh-CN" altLang="en-US" b="1" i="0" dirty="0">
                <a:solidFill>
                  <a:srgbClr val="FFE79A"/>
                </a:solidFill>
                <a:effectLst/>
                <a:latin typeface="-apple-system"/>
              </a:rPr>
              <a:t>一个事务会读取到另一个事务未提交的数据。</a:t>
            </a:r>
            <a:endParaRPr lang="en-US" altLang="zh-CN" b="1" i="0" dirty="0">
              <a:solidFill>
                <a:srgbClr val="FFE79A"/>
              </a:solidFill>
              <a:effectLst/>
              <a:latin typeface="-apple-system"/>
            </a:endParaRPr>
          </a:p>
          <a:p>
            <a:pPr>
              <a:lnSpc>
                <a:spcPct val="150000"/>
              </a:lnSpc>
            </a:pPr>
            <a:r>
              <a:rPr lang="zh-CN" altLang="en-US" b="1" dirty="0">
                <a:solidFill>
                  <a:srgbClr val="FFE79A"/>
                </a:solidFill>
                <a:latin typeface="-apple-system"/>
              </a:rPr>
              <a:t>事务</a:t>
            </a:r>
            <a:r>
              <a:rPr lang="en" altLang="zh-CN" b="1" dirty="0">
                <a:solidFill>
                  <a:srgbClr val="FFE79A"/>
                </a:solidFill>
                <a:latin typeface="-apple-system"/>
              </a:rPr>
              <a:t>A</a:t>
            </a:r>
            <a:r>
              <a:rPr lang="zh-CN" altLang="en-US" b="1" dirty="0">
                <a:solidFill>
                  <a:srgbClr val="FFE79A"/>
                </a:solidFill>
                <a:latin typeface="-apple-system"/>
              </a:rPr>
              <a:t>修改了数据但还未提交，事务</a:t>
            </a:r>
            <a:r>
              <a:rPr lang="en" altLang="zh-CN" b="1" dirty="0">
                <a:solidFill>
                  <a:srgbClr val="FFE79A"/>
                </a:solidFill>
                <a:latin typeface="-apple-system"/>
              </a:rPr>
              <a:t>B</a:t>
            </a:r>
            <a:r>
              <a:rPr lang="zh-CN" altLang="en-US" b="1" dirty="0">
                <a:solidFill>
                  <a:srgbClr val="FFE79A"/>
                </a:solidFill>
                <a:latin typeface="-apple-system"/>
              </a:rPr>
              <a:t>读取到了事务</a:t>
            </a:r>
            <a:r>
              <a:rPr lang="en" altLang="zh-CN" b="1" dirty="0">
                <a:solidFill>
                  <a:srgbClr val="FFE79A"/>
                </a:solidFill>
                <a:latin typeface="-apple-system"/>
              </a:rPr>
              <a:t>A</a:t>
            </a:r>
            <a:r>
              <a:rPr lang="zh-CN" altLang="en-US" b="1" dirty="0">
                <a:solidFill>
                  <a:srgbClr val="FFE79A"/>
                </a:solidFill>
                <a:latin typeface="-apple-system"/>
              </a:rPr>
              <a:t>修改的数据。然后事务</a:t>
            </a:r>
            <a:r>
              <a:rPr lang="en" altLang="zh-CN" b="1" dirty="0">
                <a:solidFill>
                  <a:srgbClr val="FFE79A"/>
                </a:solidFill>
                <a:latin typeface="-apple-system"/>
              </a:rPr>
              <a:t>A</a:t>
            </a:r>
            <a:r>
              <a:rPr lang="zh-CN" altLang="en-US" b="1" dirty="0">
                <a:solidFill>
                  <a:srgbClr val="FFE79A"/>
                </a:solidFill>
                <a:latin typeface="-apple-system"/>
              </a:rPr>
              <a:t>因为某些错误回滚了，这个时候事务</a:t>
            </a:r>
            <a:r>
              <a:rPr lang="en" altLang="zh-CN" b="1" dirty="0">
                <a:solidFill>
                  <a:srgbClr val="FFE79A"/>
                </a:solidFill>
                <a:latin typeface="-apple-system"/>
              </a:rPr>
              <a:t>B</a:t>
            </a:r>
            <a:r>
              <a:rPr lang="zh-CN" altLang="en-US" b="1" dirty="0">
                <a:solidFill>
                  <a:srgbClr val="FFE79A"/>
                </a:solidFill>
                <a:latin typeface="-apple-system"/>
              </a:rPr>
              <a:t>读取到的数据就是脏的，这就是脏读。</a:t>
            </a:r>
            <a:endParaRPr lang="en-US" altLang="zh-CN" b="1" dirty="0">
              <a:solidFill>
                <a:srgbClr val="FFE79A"/>
              </a:solidFill>
              <a:latin typeface="-apple-system"/>
            </a:endParaRPr>
          </a:p>
        </p:txBody>
      </p:sp>
      <p:graphicFrame>
        <p:nvGraphicFramePr>
          <p:cNvPr id="3" name="表格 2">
            <a:extLst>
              <a:ext uri="{FF2B5EF4-FFF2-40B4-BE49-F238E27FC236}">
                <a16:creationId xmlns:a16="http://schemas.microsoft.com/office/drawing/2014/main" id="{15E3B082-F0F0-82CD-8DFE-5F48096C618C}"/>
              </a:ext>
            </a:extLst>
          </p:cNvPr>
          <p:cNvGraphicFramePr>
            <a:graphicFrameLocks noGrp="1"/>
          </p:cNvGraphicFramePr>
          <p:nvPr>
            <p:extLst>
              <p:ext uri="{D42A27DB-BD31-4B8C-83A1-F6EECF244321}">
                <p14:modId xmlns:p14="http://schemas.microsoft.com/office/powerpoint/2010/main" val="3928485492"/>
              </p:ext>
            </p:extLst>
          </p:nvPr>
        </p:nvGraphicFramePr>
        <p:xfrm>
          <a:off x="768981" y="2901243"/>
          <a:ext cx="8736263" cy="2901243"/>
        </p:xfrm>
        <a:graphic>
          <a:graphicData uri="http://schemas.openxmlformats.org/drawingml/2006/table">
            <a:tbl>
              <a:tblPr>
                <a:tableStyleId>{5C22544A-7EE6-4342-B048-85BDC9FD1C3A}</a:tableStyleId>
              </a:tblPr>
              <a:tblGrid>
                <a:gridCol w="4209291">
                  <a:extLst>
                    <a:ext uri="{9D8B030D-6E8A-4147-A177-3AD203B41FA5}">
                      <a16:colId xmlns:a16="http://schemas.microsoft.com/office/drawing/2014/main" val="2232968349"/>
                    </a:ext>
                  </a:extLst>
                </a:gridCol>
                <a:gridCol w="4526972">
                  <a:extLst>
                    <a:ext uri="{9D8B030D-6E8A-4147-A177-3AD203B41FA5}">
                      <a16:colId xmlns:a16="http://schemas.microsoft.com/office/drawing/2014/main" val="3990591122"/>
                    </a:ext>
                  </a:extLst>
                </a:gridCol>
              </a:tblGrid>
              <a:tr h="478916">
                <a:tc>
                  <a:txBody>
                    <a:bodyPr/>
                    <a:lstStyle/>
                    <a:p>
                      <a:pPr algn="l" fontAlgn="ctr"/>
                      <a:r>
                        <a:rPr lang="zh-CN" altLang="en-US" sz="1200" b="1" u="none" strike="noStrike" dirty="0">
                          <a:effectLst/>
                        </a:rPr>
                        <a:t>事务</a:t>
                      </a:r>
                      <a:r>
                        <a:rPr lang="en" sz="1200" b="1" u="none" strike="noStrike" dirty="0">
                          <a:effectLst/>
                        </a:rPr>
                        <a:t>A</a:t>
                      </a:r>
                      <a:endParaRPr lang="en"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tc>
                  <a:txBody>
                    <a:bodyPr/>
                    <a:lstStyle/>
                    <a:p>
                      <a:pPr algn="l" fontAlgn="ctr"/>
                      <a:r>
                        <a:rPr lang="zh-CN" altLang="en-US" sz="1200" b="1" u="none" strike="noStrike" dirty="0">
                          <a:effectLst/>
                        </a:rPr>
                        <a:t>事务</a:t>
                      </a:r>
                      <a:r>
                        <a:rPr lang="en" sz="1200" b="1" u="none" strike="noStrike" dirty="0">
                          <a:effectLst/>
                        </a:rPr>
                        <a:t>B</a:t>
                      </a:r>
                      <a:endParaRPr lang="en"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extLst>
                  <a:ext uri="{0D108BD9-81ED-4DB2-BD59-A6C34878D82A}">
                    <a16:rowId xmlns:a16="http://schemas.microsoft.com/office/drawing/2014/main" val="3751469021"/>
                  </a:ext>
                </a:extLst>
              </a:tr>
              <a:tr h="478916">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begin;</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468691404"/>
                  </a:ext>
                </a:extLst>
              </a:tr>
              <a:tr h="482841">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update account set money = money + 1000 where id = 1 </a:t>
                      </a:r>
                    </a:p>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 </a:t>
                      </a:r>
                      <a:r>
                        <a:rPr lang="zh-CN" altLang="en-US" sz="1200" b="0" i="0" u="none" strike="noStrike" dirty="0">
                          <a:solidFill>
                            <a:srgbClr val="000000"/>
                          </a:solidFill>
                          <a:effectLst/>
                          <a:latin typeface="等线" panose="02010600030101010101" pitchFamily="2" charset="-122"/>
                          <a:ea typeface="等线" panose="02010600030101010101" pitchFamily="2" charset="-122"/>
                        </a:rPr>
                        <a:t>假设原始状态 </a:t>
                      </a:r>
                      <a:r>
                        <a:rPr lang="en-US" altLang="zh-CN" sz="1200" b="0" i="0" u="none" strike="noStrike" dirty="0">
                          <a:solidFill>
                            <a:srgbClr val="000000"/>
                          </a:solidFill>
                          <a:effectLst/>
                          <a:latin typeface="等线" panose="02010600030101010101" pitchFamily="2" charset="-122"/>
                          <a:ea typeface="等线" panose="02010600030101010101" pitchFamily="2" charset="-122"/>
                        </a:rPr>
                        <a:t>money</a:t>
                      </a:r>
                      <a:r>
                        <a:rPr lang="zh-CN" altLang="en-US" sz="1200" b="0" i="0" u="none" strike="noStrike" dirty="0">
                          <a:solidFill>
                            <a:srgbClr val="000000"/>
                          </a:solidFill>
                          <a:effectLst/>
                          <a:latin typeface="等线" panose="02010600030101010101" pitchFamily="2" charset="-122"/>
                          <a:ea typeface="等线" panose="02010600030101010101" pitchFamily="2" charset="-122"/>
                        </a:rPr>
                        <a:t> </a:t>
                      </a:r>
                      <a:r>
                        <a:rPr lang="en-US" altLang="zh-CN" sz="1200" b="0" i="0" u="none" strike="noStrike" dirty="0">
                          <a:solidFill>
                            <a:srgbClr val="000000"/>
                          </a:solidFill>
                          <a:effectLst/>
                          <a:latin typeface="等线" panose="02010600030101010101" pitchFamily="2" charset="-122"/>
                          <a:ea typeface="等线" panose="02010600030101010101" pitchFamily="2" charset="-122"/>
                        </a:rPr>
                        <a:t>=</a:t>
                      </a:r>
                      <a:r>
                        <a:rPr lang="zh-CN" altLang="en-US" sz="1200" b="0" i="0" u="none" strike="noStrike" dirty="0">
                          <a:solidFill>
                            <a:srgbClr val="000000"/>
                          </a:solidFill>
                          <a:effectLst/>
                          <a:latin typeface="等线" panose="02010600030101010101" pitchFamily="2" charset="-122"/>
                          <a:ea typeface="等线" panose="02010600030101010101" pitchFamily="2" charset="-122"/>
                        </a:rPr>
                        <a:t> </a:t>
                      </a:r>
                      <a:r>
                        <a:rPr lang="en-US" altLang="zh-CN" sz="1200" b="0" i="0" u="none" strike="noStrike" dirty="0">
                          <a:solidFill>
                            <a:srgbClr val="000000"/>
                          </a:solidFill>
                          <a:effectLst/>
                          <a:latin typeface="等线" panose="02010600030101010101" pitchFamily="2" charset="-122"/>
                          <a:ea typeface="等线" panose="02010600030101010101" pitchFamily="2" charset="-122"/>
                        </a:rPr>
                        <a:t>500</a:t>
                      </a:r>
                    </a:p>
                  </a:txBody>
                  <a:tcPr marL="9525" marR="9525" marT="9525"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864483721"/>
                  </a:ext>
                </a:extLst>
              </a:tr>
              <a:tr h="478916">
                <a:tc>
                  <a:txBody>
                    <a:bodyPr/>
                    <a:lstStyle/>
                    <a:p>
                      <a:pPr algn="l" fontAlgn="ctr"/>
                      <a:r>
                        <a:rPr lang="zh-CN" altLang="en-US" sz="1200" u="none" strike="noStrike">
                          <a:effectLst/>
                        </a:rPr>
                        <a:t>　</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begin;</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682328991"/>
                  </a:ext>
                </a:extLst>
              </a:tr>
              <a:tr h="502738">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u="none" strike="noStrike" dirty="0">
                          <a:effectLst/>
                        </a:rPr>
                        <a:t>select money from account where id = 1;</a:t>
                      </a:r>
                    </a:p>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a:t>
                      </a:r>
                      <a:r>
                        <a:rPr lang="zh-CN" altLang="en-US" sz="1200" b="0" i="0" u="none" strike="noStrike" dirty="0">
                          <a:solidFill>
                            <a:srgbClr val="000000"/>
                          </a:solidFill>
                          <a:effectLst/>
                          <a:latin typeface="等线" panose="02010600030101010101" pitchFamily="2" charset="-122"/>
                          <a:ea typeface="等线" panose="02010600030101010101" pitchFamily="2" charset="-122"/>
                        </a:rPr>
                        <a:t> 得到 </a:t>
                      </a:r>
                      <a:r>
                        <a:rPr lang="en-US" altLang="zh-CN" sz="1200" b="0" i="0" u="none" strike="noStrike" dirty="0">
                          <a:solidFill>
                            <a:srgbClr val="000000"/>
                          </a:solidFill>
                          <a:effectLst/>
                          <a:latin typeface="等线" panose="02010600030101010101" pitchFamily="2" charset="-122"/>
                          <a:ea typeface="等线" panose="02010600030101010101" pitchFamily="2" charset="-122"/>
                        </a:rPr>
                        <a:t>1500</a:t>
                      </a:r>
                      <a:endParaRPr lang="e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780689654"/>
                  </a:ext>
                </a:extLst>
              </a:tr>
              <a:tr h="478916">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rollback;</a:t>
                      </a:r>
                    </a:p>
                  </a:txBody>
                  <a:tcPr marL="9525" marR="9525" marT="9525"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519911843"/>
                  </a:ext>
                </a:extLst>
              </a:tr>
            </a:tbl>
          </a:graphicData>
        </a:graphic>
      </p:graphicFrame>
    </p:spTree>
    <p:extLst>
      <p:ext uri="{BB962C8B-B14F-4D97-AF65-F5344CB8AC3E}">
        <p14:creationId xmlns:p14="http://schemas.microsoft.com/office/powerpoint/2010/main" val="2470075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a:t>
            </a:r>
            <a:r>
              <a:rPr lang="zh-CN" altLang="en-US" b="1" dirty="0">
                <a:latin typeface="Helvetica Neue" panose="02000503000000020004" pitchFamily="2" charset="0"/>
              </a:rPr>
              <a:t>的并发问题 </a:t>
            </a:r>
            <a:r>
              <a:rPr lang="en-US" altLang="zh-CN" b="1" dirty="0">
                <a:latin typeface="Helvetica Neue" panose="02000503000000020004" pitchFamily="2" charset="0"/>
              </a:rPr>
              <a:t>–</a:t>
            </a:r>
            <a:r>
              <a:rPr lang="zh-CN" altLang="en-US" b="1" dirty="0">
                <a:latin typeface="Helvetica Neue" panose="02000503000000020004" pitchFamily="2" charset="0"/>
              </a:rPr>
              <a:t> 不可重复读</a:t>
            </a:r>
            <a:endParaRPr lang="zh-CN" altLang="en-US" dirty="0"/>
          </a:p>
        </p:txBody>
      </p:sp>
      <p:sp>
        <p:nvSpPr>
          <p:cNvPr id="4" name="文本框 3">
            <a:extLst>
              <a:ext uri="{FF2B5EF4-FFF2-40B4-BE49-F238E27FC236}">
                <a16:creationId xmlns:a16="http://schemas.microsoft.com/office/drawing/2014/main" id="{A4EA745C-9BC9-CB54-4983-B9F4624C1DBE}"/>
              </a:ext>
            </a:extLst>
          </p:cNvPr>
          <p:cNvSpPr txBox="1"/>
          <p:nvPr/>
        </p:nvSpPr>
        <p:spPr>
          <a:xfrm>
            <a:off x="667381" y="1317380"/>
            <a:ext cx="11050485" cy="1294200"/>
          </a:xfrm>
          <a:prstGeom prst="rect">
            <a:avLst/>
          </a:prstGeom>
          <a:noFill/>
        </p:spPr>
        <p:txBody>
          <a:bodyPr wrap="square">
            <a:spAutoFit/>
          </a:bodyPr>
          <a:lstStyle/>
          <a:p>
            <a:pPr>
              <a:lnSpc>
                <a:spcPct val="150000"/>
              </a:lnSpc>
            </a:pPr>
            <a:r>
              <a:rPr lang="zh-CN" altLang="en-US" b="1" dirty="0">
                <a:solidFill>
                  <a:schemeClr val="bg1"/>
                </a:solidFill>
                <a:latin typeface="Helvetica Neue" panose="02000503000000020004" pitchFamily="2" charset="0"/>
              </a:rPr>
              <a:t>不可重复读</a:t>
            </a:r>
            <a:r>
              <a:rPr lang="zh-CN" altLang="en-US" b="1" dirty="0">
                <a:solidFill>
                  <a:srgbClr val="FFE79A"/>
                </a:solidFill>
                <a:latin typeface="Helvetica Neue" panose="02000503000000020004" pitchFamily="2" charset="0"/>
              </a:rPr>
              <a:t>：</a:t>
            </a:r>
            <a:r>
              <a:rPr lang="zh-CN" altLang="en-US" b="1" i="0" dirty="0">
                <a:solidFill>
                  <a:srgbClr val="FFE79A"/>
                </a:solidFill>
                <a:effectLst/>
                <a:latin typeface="-apple-system"/>
              </a:rPr>
              <a:t>在同一事务内，事务两次读取同一条数据的值不一样</a:t>
            </a:r>
            <a:r>
              <a:rPr lang="en-US" altLang="zh-CN" b="1" i="0" dirty="0">
                <a:solidFill>
                  <a:srgbClr val="FFE79A"/>
                </a:solidFill>
                <a:effectLst/>
                <a:latin typeface="-apple-system"/>
              </a:rPr>
              <a:t>(</a:t>
            </a:r>
            <a:r>
              <a:rPr lang="zh-CN" altLang="en-US" b="1" i="0" dirty="0">
                <a:solidFill>
                  <a:srgbClr val="FFE79A"/>
                </a:solidFill>
                <a:effectLst/>
                <a:latin typeface="-apple-system"/>
              </a:rPr>
              <a:t>原数据中同一条数据被修改</a:t>
            </a:r>
            <a:r>
              <a:rPr lang="en-US" altLang="zh-CN" b="1" i="0" dirty="0">
                <a:solidFill>
                  <a:srgbClr val="FFE79A"/>
                </a:solidFill>
                <a:effectLst/>
                <a:latin typeface="-apple-system"/>
              </a:rPr>
              <a:t>)</a:t>
            </a:r>
            <a:r>
              <a:rPr lang="zh-CN" altLang="en-US" b="1" i="0" dirty="0">
                <a:solidFill>
                  <a:srgbClr val="FFE79A"/>
                </a:solidFill>
                <a:effectLst/>
                <a:latin typeface="-apple-system"/>
              </a:rPr>
              <a:t>。</a:t>
            </a:r>
            <a:endParaRPr lang="en-US" altLang="zh-CN" b="1" i="0" dirty="0">
              <a:solidFill>
                <a:srgbClr val="FFE79A"/>
              </a:solidFill>
              <a:effectLst/>
              <a:latin typeface="-apple-system"/>
            </a:endParaRPr>
          </a:p>
          <a:p>
            <a:pPr>
              <a:lnSpc>
                <a:spcPct val="150000"/>
              </a:lnSpc>
            </a:pPr>
            <a:r>
              <a:rPr lang="zh-CN" altLang="en-US" b="1" i="0" dirty="0">
                <a:solidFill>
                  <a:srgbClr val="FFE79A"/>
                </a:solidFill>
                <a:effectLst/>
                <a:latin typeface="-apple-system"/>
              </a:rPr>
              <a:t>事务</a:t>
            </a:r>
            <a:r>
              <a:rPr lang="en" altLang="zh-CN" b="1" i="0" dirty="0">
                <a:solidFill>
                  <a:srgbClr val="FFE79A"/>
                </a:solidFill>
                <a:effectLst/>
                <a:latin typeface="-apple-system"/>
              </a:rPr>
              <a:t>A</a:t>
            </a:r>
            <a:r>
              <a:rPr lang="zh-CN" altLang="en-US" b="1" i="0" dirty="0">
                <a:solidFill>
                  <a:srgbClr val="FFE79A"/>
                </a:solidFill>
                <a:effectLst/>
                <a:latin typeface="-apple-system"/>
              </a:rPr>
              <a:t>读取了一条数据之后，事务</a:t>
            </a:r>
            <a:r>
              <a:rPr lang="en" altLang="zh-CN" b="1" i="0" dirty="0">
                <a:solidFill>
                  <a:srgbClr val="FFE79A"/>
                </a:solidFill>
                <a:effectLst/>
                <a:latin typeface="-apple-system"/>
              </a:rPr>
              <a:t>B</a:t>
            </a:r>
            <a:r>
              <a:rPr lang="zh-CN" altLang="en-US" b="1" i="0" dirty="0">
                <a:solidFill>
                  <a:srgbClr val="FFE79A"/>
                </a:solidFill>
                <a:effectLst/>
                <a:latin typeface="-apple-system"/>
              </a:rPr>
              <a:t>修改了这条数据并提交了事务，然后事务</a:t>
            </a:r>
            <a:r>
              <a:rPr lang="en" altLang="zh-CN" b="1" i="0" dirty="0">
                <a:solidFill>
                  <a:srgbClr val="FFE79A"/>
                </a:solidFill>
                <a:effectLst/>
                <a:latin typeface="-apple-system"/>
              </a:rPr>
              <a:t>A</a:t>
            </a:r>
            <a:r>
              <a:rPr lang="zh-CN" altLang="en-US" b="1" i="0" dirty="0">
                <a:solidFill>
                  <a:srgbClr val="FFE79A"/>
                </a:solidFill>
                <a:effectLst/>
                <a:latin typeface="-apple-system"/>
              </a:rPr>
              <a:t>再次读取这条数据，就会发现两次结果不一致。这就是不可重复读。</a:t>
            </a:r>
            <a:endParaRPr lang="en-US" altLang="zh-CN" b="1" dirty="0">
              <a:solidFill>
                <a:srgbClr val="FFE79A"/>
              </a:solidFill>
              <a:latin typeface="Helvetica Neue" panose="02000503000000020004" pitchFamily="2" charset="0"/>
            </a:endParaRPr>
          </a:p>
        </p:txBody>
      </p:sp>
      <p:graphicFrame>
        <p:nvGraphicFramePr>
          <p:cNvPr id="2" name="表格 1">
            <a:extLst>
              <a:ext uri="{FF2B5EF4-FFF2-40B4-BE49-F238E27FC236}">
                <a16:creationId xmlns:a16="http://schemas.microsoft.com/office/drawing/2014/main" id="{18F56603-1C93-8025-52DC-6E029D3BEFAD}"/>
              </a:ext>
            </a:extLst>
          </p:cNvPr>
          <p:cNvGraphicFramePr>
            <a:graphicFrameLocks noGrp="1"/>
          </p:cNvGraphicFramePr>
          <p:nvPr>
            <p:extLst>
              <p:ext uri="{D42A27DB-BD31-4B8C-83A1-F6EECF244321}">
                <p14:modId xmlns:p14="http://schemas.microsoft.com/office/powerpoint/2010/main" val="1653537676"/>
              </p:ext>
            </p:extLst>
          </p:nvPr>
        </p:nvGraphicFramePr>
        <p:xfrm>
          <a:off x="757693" y="2740914"/>
          <a:ext cx="8736263" cy="3388009"/>
        </p:xfrm>
        <a:graphic>
          <a:graphicData uri="http://schemas.openxmlformats.org/drawingml/2006/table">
            <a:tbl>
              <a:tblPr>
                <a:tableStyleId>{5C22544A-7EE6-4342-B048-85BDC9FD1C3A}</a:tableStyleId>
              </a:tblPr>
              <a:tblGrid>
                <a:gridCol w="4209291">
                  <a:extLst>
                    <a:ext uri="{9D8B030D-6E8A-4147-A177-3AD203B41FA5}">
                      <a16:colId xmlns:a16="http://schemas.microsoft.com/office/drawing/2014/main" val="2232968349"/>
                    </a:ext>
                  </a:extLst>
                </a:gridCol>
                <a:gridCol w="4526972">
                  <a:extLst>
                    <a:ext uri="{9D8B030D-6E8A-4147-A177-3AD203B41FA5}">
                      <a16:colId xmlns:a16="http://schemas.microsoft.com/office/drawing/2014/main" val="3990591122"/>
                    </a:ext>
                  </a:extLst>
                </a:gridCol>
              </a:tblGrid>
              <a:tr h="478916">
                <a:tc>
                  <a:txBody>
                    <a:bodyPr/>
                    <a:lstStyle/>
                    <a:p>
                      <a:pPr algn="l" fontAlgn="ctr"/>
                      <a:r>
                        <a:rPr lang="zh-CN" altLang="en-US" sz="1200" b="1" u="none" strike="noStrike" dirty="0">
                          <a:effectLst/>
                        </a:rPr>
                        <a:t>事务</a:t>
                      </a:r>
                      <a:r>
                        <a:rPr lang="en" sz="1200" b="1" u="none" strike="noStrike" dirty="0">
                          <a:effectLst/>
                        </a:rPr>
                        <a:t>A</a:t>
                      </a:r>
                      <a:endParaRPr lang="en"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tc>
                  <a:txBody>
                    <a:bodyPr/>
                    <a:lstStyle/>
                    <a:p>
                      <a:pPr algn="l" fontAlgn="ctr"/>
                      <a:r>
                        <a:rPr lang="zh-CN" altLang="en-US" sz="1200" b="1" u="none" strike="noStrike" dirty="0">
                          <a:effectLst/>
                        </a:rPr>
                        <a:t>事务</a:t>
                      </a:r>
                      <a:r>
                        <a:rPr lang="en" sz="1200" b="1" u="none" strike="noStrike" dirty="0">
                          <a:effectLst/>
                        </a:rPr>
                        <a:t>B</a:t>
                      </a:r>
                      <a:endParaRPr lang="en"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extLst>
                  <a:ext uri="{0D108BD9-81ED-4DB2-BD59-A6C34878D82A}">
                    <a16:rowId xmlns:a16="http://schemas.microsoft.com/office/drawing/2014/main" val="3751469021"/>
                  </a:ext>
                </a:extLst>
              </a:tr>
              <a:tr h="478916">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begin;</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468691404"/>
                  </a:ext>
                </a:extLst>
              </a:tr>
              <a:tr h="482841">
                <a:tc>
                  <a:txBody>
                    <a:bodyPr/>
                    <a:lstStyle/>
                    <a:p>
                      <a:pPr algn="l" fontAlgn="ctr"/>
                      <a:r>
                        <a:rPr lang="en-US" altLang="zh-CN" sz="1200" u="none" strike="noStrike" dirty="0">
                          <a:effectLst/>
                        </a:rPr>
                        <a:t>select money from account where id = 1;</a:t>
                      </a:r>
                    </a:p>
                    <a:p>
                      <a:pPr algn="l" fontAlgn="ctr"/>
                      <a:r>
                        <a:rPr lang="en-US" altLang="zh-CN" sz="1200" b="0" i="0" u="none" strike="noStrike" dirty="0">
                          <a:solidFill>
                            <a:srgbClr val="000000"/>
                          </a:solidFill>
                          <a:effectLst/>
                          <a:latin typeface="等线" panose="02010600030101010101" pitchFamily="2" charset="-122"/>
                          <a:ea typeface="+mn-ea"/>
                        </a:rPr>
                        <a:t>--</a:t>
                      </a:r>
                      <a:r>
                        <a:rPr lang="zh-CN" altLang="en-US" sz="1200" b="0" i="0" u="none" strike="noStrike" dirty="0">
                          <a:solidFill>
                            <a:srgbClr val="000000"/>
                          </a:solidFill>
                          <a:effectLst/>
                          <a:latin typeface="等线" panose="02010600030101010101" pitchFamily="2" charset="-122"/>
                          <a:ea typeface="+mn-ea"/>
                        </a:rPr>
                        <a:t> 第一次读取得到 </a:t>
                      </a:r>
                      <a:r>
                        <a:rPr lang="en-US" altLang="zh-CN" sz="1200" b="0" i="0" u="none" strike="noStrike" dirty="0">
                          <a:solidFill>
                            <a:srgbClr val="000000"/>
                          </a:solidFill>
                          <a:effectLst/>
                          <a:latin typeface="等线" panose="02010600030101010101" pitchFamily="2" charset="-122"/>
                          <a:ea typeface="+mn-ea"/>
                        </a:rPr>
                        <a:t>500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864483721"/>
                  </a:ext>
                </a:extLst>
              </a:tr>
              <a:tr h="482841">
                <a:tc>
                  <a:txBody>
                    <a:bodyPr/>
                    <a:lstStyle/>
                    <a:p>
                      <a:pPr algn="l" fontAlgn="ct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begin;</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846583611"/>
                  </a:ext>
                </a:extLst>
              </a:tr>
              <a:tr h="482841">
                <a:tc>
                  <a:txBody>
                    <a:bodyPr/>
                    <a:lstStyle/>
                    <a:p>
                      <a:pPr algn="l" fontAlgn="ct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mn-ea"/>
                        </a:rPr>
                        <a:t>update account set money = money + 1000 where id = 1 </a:t>
                      </a:r>
                    </a:p>
                  </a:txBody>
                  <a:tcPr marL="9525" marR="9525" marT="9525" marB="0" anchor="ctr"/>
                </a:tc>
                <a:extLst>
                  <a:ext uri="{0D108BD9-81ED-4DB2-BD59-A6C34878D82A}">
                    <a16:rowId xmlns:a16="http://schemas.microsoft.com/office/drawing/2014/main" val="2825914112"/>
                  </a:ext>
                </a:extLst>
              </a:tr>
              <a:tr h="478916">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commit;</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682328991"/>
                  </a:ext>
                </a:extLst>
              </a:tr>
              <a:tr h="502738">
                <a:tc>
                  <a:txBody>
                    <a:bodyPr/>
                    <a:lstStyle/>
                    <a:p>
                      <a:pPr algn="l" fontAlgn="ctr"/>
                      <a:r>
                        <a:rPr lang="en-US" altLang="zh-CN" sz="1200" u="none" strike="noStrike" dirty="0">
                          <a:effectLst/>
                        </a:rPr>
                        <a:t>select money from account where id = 1;</a:t>
                      </a:r>
                    </a:p>
                    <a:p>
                      <a:pPr algn="l" fontAlgn="ctr"/>
                      <a:r>
                        <a:rPr lang="en-US" altLang="zh-CN" sz="1200" b="0" i="0" u="none" strike="noStrike" dirty="0">
                          <a:solidFill>
                            <a:srgbClr val="000000"/>
                          </a:solidFill>
                          <a:effectLst/>
                          <a:latin typeface="等线" panose="02010600030101010101" pitchFamily="2" charset="-122"/>
                          <a:ea typeface="+mn-ea"/>
                        </a:rPr>
                        <a:t>--</a:t>
                      </a:r>
                      <a:r>
                        <a:rPr lang="zh-CN" altLang="en-US" sz="1200" b="0" i="0" u="none" strike="noStrike" dirty="0">
                          <a:solidFill>
                            <a:srgbClr val="000000"/>
                          </a:solidFill>
                          <a:effectLst/>
                          <a:latin typeface="等线" panose="02010600030101010101" pitchFamily="2" charset="-122"/>
                          <a:ea typeface="+mn-ea"/>
                        </a:rPr>
                        <a:t> 第二次读取得到 </a:t>
                      </a:r>
                      <a:r>
                        <a:rPr lang="en-US" altLang="zh-CN" sz="1200" b="0" i="0" u="none" strike="noStrike" dirty="0">
                          <a:solidFill>
                            <a:srgbClr val="000000"/>
                          </a:solidFill>
                          <a:effectLst/>
                          <a:latin typeface="等线" panose="02010600030101010101" pitchFamily="2" charset="-122"/>
                          <a:ea typeface="+mn-ea"/>
                        </a:rPr>
                        <a:t>1500</a:t>
                      </a:r>
                      <a:r>
                        <a:rPr lang="zh-CN" altLang="en-US" sz="1200" u="none" strike="noStrike" dirty="0">
                          <a:effectLst/>
                        </a:rPr>
                        <a:t>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e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780689654"/>
                  </a:ext>
                </a:extLst>
              </a:tr>
            </a:tbl>
          </a:graphicData>
        </a:graphic>
      </p:graphicFrame>
    </p:spTree>
    <p:extLst>
      <p:ext uri="{BB962C8B-B14F-4D97-AF65-F5344CB8AC3E}">
        <p14:creationId xmlns:p14="http://schemas.microsoft.com/office/powerpoint/2010/main" val="2668281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a:t>
            </a:r>
            <a:r>
              <a:rPr lang="zh-CN" altLang="en-US" b="1" dirty="0">
                <a:latin typeface="Helvetica Neue" panose="02000503000000020004" pitchFamily="2" charset="0"/>
              </a:rPr>
              <a:t>的并发问题 </a:t>
            </a:r>
            <a:r>
              <a:rPr lang="en-US" altLang="zh-CN" b="1" dirty="0">
                <a:latin typeface="Helvetica Neue" panose="02000503000000020004" pitchFamily="2" charset="0"/>
              </a:rPr>
              <a:t>–</a:t>
            </a:r>
            <a:r>
              <a:rPr lang="zh-CN" altLang="en-US" b="1" dirty="0">
                <a:latin typeface="Helvetica Neue" panose="02000503000000020004" pitchFamily="2" charset="0"/>
              </a:rPr>
              <a:t> 幻读</a:t>
            </a:r>
            <a:endParaRPr lang="zh-CN" altLang="en-US" dirty="0"/>
          </a:p>
        </p:txBody>
      </p:sp>
      <p:sp>
        <p:nvSpPr>
          <p:cNvPr id="4" name="文本框 3">
            <a:extLst>
              <a:ext uri="{FF2B5EF4-FFF2-40B4-BE49-F238E27FC236}">
                <a16:creationId xmlns:a16="http://schemas.microsoft.com/office/drawing/2014/main" id="{A4EA745C-9BC9-CB54-4983-B9F4624C1DBE}"/>
              </a:ext>
            </a:extLst>
          </p:cNvPr>
          <p:cNvSpPr txBox="1"/>
          <p:nvPr/>
        </p:nvSpPr>
        <p:spPr>
          <a:xfrm>
            <a:off x="667382" y="1317380"/>
            <a:ext cx="10721798" cy="1294200"/>
          </a:xfrm>
          <a:prstGeom prst="rect">
            <a:avLst/>
          </a:prstGeom>
          <a:noFill/>
        </p:spPr>
        <p:txBody>
          <a:bodyPr wrap="square">
            <a:spAutoFit/>
          </a:bodyPr>
          <a:lstStyle/>
          <a:p>
            <a:pPr>
              <a:lnSpc>
                <a:spcPct val="150000"/>
              </a:lnSpc>
            </a:pPr>
            <a:r>
              <a:rPr lang="zh-CN" altLang="en-US" b="1" dirty="0">
                <a:solidFill>
                  <a:schemeClr val="bg1"/>
                </a:solidFill>
                <a:latin typeface="Helvetica Neue" panose="02000503000000020004" pitchFamily="2" charset="0"/>
              </a:rPr>
              <a:t>幻读</a:t>
            </a:r>
            <a:r>
              <a:rPr lang="zh-CN" altLang="en-US" b="1" dirty="0">
                <a:solidFill>
                  <a:srgbClr val="FFE79A"/>
                </a:solidFill>
                <a:latin typeface="Helvetica Neue" panose="02000503000000020004" pitchFamily="2" charset="0"/>
              </a:rPr>
              <a:t>：</a:t>
            </a:r>
            <a:r>
              <a:rPr lang="zh-CN" altLang="en-US" b="1" i="0" dirty="0">
                <a:solidFill>
                  <a:srgbClr val="FFE79A"/>
                </a:solidFill>
                <a:effectLst/>
                <a:latin typeface="-apple-system"/>
              </a:rPr>
              <a:t>事务中的同一个查询在不同的时间产生不同的行集</a:t>
            </a:r>
            <a:r>
              <a:rPr lang="en-US" altLang="zh-CN" b="1" i="0" dirty="0">
                <a:solidFill>
                  <a:srgbClr val="FFE79A"/>
                </a:solidFill>
                <a:effectLst/>
                <a:latin typeface="-apple-system"/>
              </a:rPr>
              <a:t>(</a:t>
            </a:r>
            <a:r>
              <a:rPr lang="zh-CN" altLang="en-US" b="1" i="0" dirty="0">
                <a:solidFill>
                  <a:srgbClr val="FFE79A"/>
                </a:solidFill>
                <a:effectLst/>
                <a:latin typeface="-apple-system"/>
              </a:rPr>
              <a:t>数据总条数新增</a:t>
            </a:r>
            <a:r>
              <a:rPr lang="en-US" altLang="zh-CN" b="1" i="0" dirty="0">
                <a:solidFill>
                  <a:srgbClr val="FFE79A"/>
                </a:solidFill>
                <a:effectLst/>
                <a:latin typeface="-apple-system"/>
              </a:rPr>
              <a:t>)</a:t>
            </a:r>
            <a:r>
              <a:rPr lang="zh-CN" altLang="en-US" b="1" i="0" dirty="0">
                <a:solidFill>
                  <a:srgbClr val="FFE79A"/>
                </a:solidFill>
                <a:effectLst/>
                <a:latin typeface="-apple-system"/>
              </a:rPr>
              <a:t>。</a:t>
            </a:r>
            <a:endParaRPr lang="en-US" altLang="zh-CN" b="1" i="0" dirty="0">
              <a:solidFill>
                <a:srgbClr val="FFE79A"/>
              </a:solidFill>
              <a:effectLst/>
              <a:latin typeface="-apple-system"/>
            </a:endParaRPr>
          </a:p>
          <a:p>
            <a:pPr>
              <a:lnSpc>
                <a:spcPct val="150000"/>
              </a:lnSpc>
            </a:pPr>
            <a:r>
              <a:rPr lang="zh-CN" altLang="en-US" b="1" i="0" dirty="0">
                <a:solidFill>
                  <a:srgbClr val="FFE79A"/>
                </a:solidFill>
                <a:effectLst/>
                <a:latin typeface="-apple-system"/>
              </a:rPr>
              <a:t>事务</a:t>
            </a:r>
            <a:r>
              <a:rPr lang="en" altLang="zh-CN" b="1" i="0" dirty="0">
                <a:solidFill>
                  <a:srgbClr val="FFE79A"/>
                </a:solidFill>
                <a:effectLst/>
                <a:latin typeface="-apple-system"/>
              </a:rPr>
              <a:t>A</a:t>
            </a:r>
            <a:r>
              <a:rPr lang="zh-CN" altLang="en-US" b="1" i="0" dirty="0">
                <a:solidFill>
                  <a:srgbClr val="FFE79A"/>
                </a:solidFill>
                <a:effectLst/>
                <a:latin typeface="-apple-system"/>
              </a:rPr>
              <a:t>使用一定的条件查询，然后事务</a:t>
            </a:r>
            <a:r>
              <a:rPr lang="en" altLang="zh-CN" b="1" i="0" dirty="0">
                <a:solidFill>
                  <a:srgbClr val="FFE79A"/>
                </a:solidFill>
                <a:effectLst/>
                <a:latin typeface="-apple-system"/>
              </a:rPr>
              <a:t>B</a:t>
            </a:r>
            <a:r>
              <a:rPr lang="zh-CN" altLang="en-US" b="1" i="0" dirty="0">
                <a:solidFill>
                  <a:srgbClr val="FFE79A"/>
                </a:solidFill>
                <a:effectLst/>
                <a:latin typeface="-apple-system"/>
              </a:rPr>
              <a:t>增加了符合条件的记录，当事务</a:t>
            </a:r>
            <a:r>
              <a:rPr lang="en" altLang="zh-CN" b="1" i="0" dirty="0">
                <a:solidFill>
                  <a:srgbClr val="FFE79A"/>
                </a:solidFill>
                <a:effectLst/>
                <a:latin typeface="-apple-system"/>
              </a:rPr>
              <a:t>A</a:t>
            </a:r>
            <a:r>
              <a:rPr lang="zh-CN" altLang="en-US" b="1" i="0" dirty="0">
                <a:solidFill>
                  <a:srgbClr val="FFE79A"/>
                </a:solidFill>
                <a:effectLst/>
                <a:latin typeface="-apple-system"/>
              </a:rPr>
              <a:t>再次查询的时候，发现两次查询的结果集不一样，好像产生了幻觉。这就是幻读。</a:t>
            </a:r>
            <a:endParaRPr lang="en-US" altLang="zh-CN" b="1" dirty="0">
              <a:solidFill>
                <a:srgbClr val="FFE79A"/>
              </a:solidFill>
              <a:latin typeface="Helvetica Neue" panose="02000503000000020004" pitchFamily="2" charset="0"/>
            </a:endParaRPr>
          </a:p>
        </p:txBody>
      </p:sp>
      <p:graphicFrame>
        <p:nvGraphicFramePr>
          <p:cNvPr id="2" name="表格 1">
            <a:extLst>
              <a:ext uri="{FF2B5EF4-FFF2-40B4-BE49-F238E27FC236}">
                <a16:creationId xmlns:a16="http://schemas.microsoft.com/office/drawing/2014/main" id="{429175F8-D9F9-3873-D473-9A5DCF563EC2}"/>
              </a:ext>
            </a:extLst>
          </p:cNvPr>
          <p:cNvGraphicFramePr>
            <a:graphicFrameLocks noGrp="1"/>
          </p:cNvGraphicFramePr>
          <p:nvPr>
            <p:extLst>
              <p:ext uri="{D42A27DB-BD31-4B8C-83A1-F6EECF244321}">
                <p14:modId xmlns:p14="http://schemas.microsoft.com/office/powerpoint/2010/main" val="1626130445"/>
              </p:ext>
            </p:extLst>
          </p:nvPr>
        </p:nvGraphicFramePr>
        <p:xfrm>
          <a:off x="757693" y="2740914"/>
          <a:ext cx="8736263" cy="3388009"/>
        </p:xfrm>
        <a:graphic>
          <a:graphicData uri="http://schemas.openxmlformats.org/drawingml/2006/table">
            <a:tbl>
              <a:tblPr>
                <a:tableStyleId>{5C22544A-7EE6-4342-B048-85BDC9FD1C3A}</a:tableStyleId>
              </a:tblPr>
              <a:tblGrid>
                <a:gridCol w="4209291">
                  <a:extLst>
                    <a:ext uri="{9D8B030D-6E8A-4147-A177-3AD203B41FA5}">
                      <a16:colId xmlns:a16="http://schemas.microsoft.com/office/drawing/2014/main" val="2232968349"/>
                    </a:ext>
                  </a:extLst>
                </a:gridCol>
                <a:gridCol w="4526972">
                  <a:extLst>
                    <a:ext uri="{9D8B030D-6E8A-4147-A177-3AD203B41FA5}">
                      <a16:colId xmlns:a16="http://schemas.microsoft.com/office/drawing/2014/main" val="3990591122"/>
                    </a:ext>
                  </a:extLst>
                </a:gridCol>
              </a:tblGrid>
              <a:tr h="478916">
                <a:tc>
                  <a:txBody>
                    <a:bodyPr/>
                    <a:lstStyle/>
                    <a:p>
                      <a:pPr algn="l" fontAlgn="ctr"/>
                      <a:r>
                        <a:rPr lang="zh-CN" altLang="en-US" sz="1200" b="1" u="none" strike="noStrike" dirty="0">
                          <a:effectLst/>
                        </a:rPr>
                        <a:t>事务</a:t>
                      </a:r>
                      <a:r>
                        <a:rPr lang="en" sz="1200" b="1" u="none" strike="noStrike" dirty="0">
                          <a:effectLst/>
                        </a:rPr>
                        <a:t>A</a:t>
                      </a:r>
                      <a:endParaRPr lang="en"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tc>
                  <a:txBody>
                    <a:bodyPr/>
                    <a:lstStyle/>
                    <a:p>
                      <a:pPr algn="l" fontAlgn="ctr"/>
                      <a:r>
                        <a:rPr lang="zh-CN" altLang="en-US" sz="1200" b="1" u="none" strike="noStrike" dirty="0">
                          <a:effectLst/>
                        </a:rPr>
                        <a:t>事务</a:t>
                      </a:r>
                      <a:r>
                        <a:rPr lang="en" sz="1200" b="1" u="none" strike="noStrike" dirty="0">
                          <a:effectLst/>
                        </a:rPr>
                        <a:t>B</a:t>
                      </a:r>
                      <a:endParaRPr lang="en"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extLst>
                  <a:ext uri="{0D108BD9-81ED-4DB2-BD59-A6C34878D82A}">
                    <a16:rowId xmlns:a16="http://schemas.microsoft.com/office/drawing/2014/main" val="3751469021"/>
                  </a:ext>
                </a:extLst>
              </a:tr>
              <a:tr h="478916">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begin;</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468691404"/>
                  </a:ext>
                </a:extLst>
              </a:tr>
              <a:tr h="482841">
                <a:tc>
                  <a:txBody>
                    <a:bodyPr/>
                    <a:lstStyle/>
                    <a:p>
                      <a:pPr algn="l" fontAlgn="ctr"/>
                      <a:r>
                        <a:rPr lang="en-US" altLang="zh-CN" sz="1200" u="none" strike="noStrike" dirty="0">
                          <a:effectLst/>
                        </a:rPr>
                        <a:t>select name from account where money &gt;1000;</a:t>
                      </a:r>
                    </a:p>
                    <a:p>
                      <a:pPr algn="l" fontAlgn="ctr"/>
                      <a:r>
                        <a:rPr lang="en-US" altLang="zh-CN" sz="1200" b="0" i="0" u="none" strike="noStrike" dirty="0">
                          <a:solidFill>
                            <a:srgbClr val="000000"/>
                          </a:solidFill>
                          <a:effectLst/>
                          <a:latin typeface="等线" panose="02010600030101010101" pitchFamily="2" charset="-122"/>
                          <a:ea typeface="+mn-ea"/>
                        </a:rPr>
                        <a:t>--</a:t>
                      </a:r>
                      <a:r>
                        <a:rPr lang="zh-CN" altLang="en-US" sz="1200" b="0" i="0" u="none" strike="noStrike" dirty="0">
                          <a:solidFill>
                            <a:srgbClr val="000000"/>
                          </a:solidFill>
                          <a:effectLst/>
                          <a:latin typeface="等线" panose="02010600030101010101" pitchFamily="2" charset="-122"/>
                          <a:ea typeface="+mn-ea"/>
                        </a:rPr>
                        <a:t> 第一次读取，得到结果集</a:t>
                      </a:r>
                      <a:r>
                        <a:rPr lang="en-US" altLang="zh-CN" sz="1200" b="0" i="0" u="none" strike="noStrike" dirty="0">
                          <a:solidFill>
                            <a:srgbClr val="000000"/>
                          </a:solidFill>
                          <a:effectLst/>
                          <a:latin typeface="等线" panose="02010600030101010101" pitchFamily="2" charset="-122"/>
                          <a:ea typeface="+mn-ea"/>
                        </a:rPr>
                        <a:t> {</a:t>
                      </a:r>
                      <a:r>
                        <a:rPr lang="zh-CN" altLang="en-US" sz="1200" b="0" i="0" u="none" strike="noStrike" dirty="0">
                          <a:solidFill>
                            <a:srgbClr val="000000"/>
                          </a:solidFill>
                          <a:effectLst/>
                          <a:latin typeface="等线" panose="02010600030101010101" pitchFamily="2" charset="-122"/>
                          <a:ea typeface="+mn-ea"/>
                        </a:rPr>
                        <a:t>张三</a:t>
                      </a:r>
                      <a:r>
                        <a:rPr lang="en-US" altLang="zh-CN" sz="1200" b="0" i="0" u="none" strike="noStrike" dirty="0">
                          <a:solidFill>
                            <a:srgbClr val="000000"/>
                          </a:solidFill>
                          <a:effectLst/>
                          <a:latin typeface="等线" panose="02010600030101010101" pitchFamily="2" charset="-122"/>
                          <a:ea typeface="+mn-ea"/>
                        </a:rPr>
                        <a:t>, </a:t>
                      </a:r>
                      <a:r>
                        <a:rPr lang="zh-CN" altLang="en-US" sz="1200" b="0" i="0" u="none" strike="noStrike" dirty="0">
                          <a:solidFill>
                            <a:srgbClr val="000000"/>
                          </a:solidFill>
                          <a:effectLst/>
                          <a:latin typeface="等线" panose="02010600030101010101" pitchFamily="2" charset="-122"/>
                          <a:ea typeface="+mn-ea"/>
                        </a:rPr>
                        <a:t>李四</a:t>
                      </a:r>
                      <a:r>
                        <a:rPr lang="en-US" altLang="zh-CN" sz="1200" b="0" i="0" u="none" strike="noStrike" dirty="0">
                          <a:solidFill>
                            <a:srgbClr val="000000"/>
                          </a:solidFill>
                          <a:effectLst/>
                          <a:latin typeface="等线" panose="02010600030101010101" pitchFamily="2" charset="-122"/>
                          <a:ea typeface="+mn-ea"/>
                        </a:rPr>
                        <a:t>}</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864483721"/>
                  </a:ext>
                </a:extLst>
              </a:tr>
              <a:tr h="482841">
                <a:tc>
                  <a:txBody>
                    <a:bodyPr/>
                    <a:lstStyle/>
                    <a:p>
                      <a:pPr algn="l" fontAlgn="ct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begin;</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846583611"/>
                  </a:ext>
                </a:extLst>
              </a:tr>
              <a:tr h="482841">
                <a:tc>
                  <a:txBody>
                    <a:bodyPr/>
                    <a:lstStyle/>
                    <a:p>
                      <a:pPr algn="l" fontAlgn="ct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mn-ea"/>
                        </a:rPr>
                        <a:t>insert into account (name, money) values (</a:t>
                      </a:r>
                      <a:r>
                        <a:rPr lang="zh-CN" altLang="en-US" sz="1200" b="0" i="0" u="none" strike="noStrike" dirty="0">
                          <a:solidFill>
                            <a:srgbClr val="000000"/>
                          </a:solidFill>
                          <a:effectLst/>
                          <a:latin typeface="等线" panose="02010600030101010101" pitchFamily="2" charset="-122"/>
                          <a:ea typeface="+mn-ea"/>
                        </a:rPr>
                        <a:t>王五</a:t>
                      </a:r>
                      <a:r>
                        <a:rPr lang="en-US" altLang="zh-CN" sz="1200" b="0" i="0" u="none" strike="noStrike" dirty="0">
                          <a:solidFill>
                            <a:srgbClr val="000000"/>
                          </a:solidFill>
                          <a:effectLst/>
                          <a:latin typeface="等线" panose="02010600030101010101" pitchFamily="2" charset="-122"/>
                          <a:ea typeface="+mn-ea"/>
                        </a:rPr>
                        <a:t>, 1500);</a:t>
                      </a:r>
                    </a:p>
                  </a:txBody>
                  <a:tcPr marL="9525" marR="9525" marT="9525" marB="0" anchor="ctr"/>
                </a:tc>
                <a:extLst>
                  <a:ext uri="{0D108BD9-81ED-4DB2-BD59-A6C34878D82A}">
                    <a16:rowId xmlns:a16="http://schemas.microsoft.com/office/drawing/2014/main" val="2825914112"/>
                  </a:ext>
                </a:extLst>
              </a:tr>
              <a:tr h="478916">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commit;</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682328991"/>
                  </a:ext>
                </a:extLst>
              </a:tr>
              <a:tr h="502738">
                <a:tc>
                  <a:txBody>
                    <a:bodyPr/>
                    <a:lstStyle/>
                    <a:p>
                      <a:pPr algn="l" fontAlgn="ctr"/>
                      <a:r>
                        <a:rPr lang="en-US" altLang="zh-CN" sz="1200" u="none" strike="noStrike" dirty="0">
                          <a:effectLst/>
                        </a:rPr>
                        <a:t>select name from account where money &gt;1000;</a:t>
                      </a:r>
                    </a:p>
                    <a:p>
                      <a:pPr algn="l" fontAlgn="ctr"/>
                      <a:r>
                        <a:rPr lang="en-US" altLang="zh-CN" sz="1200" b="0" i="0" u="none" strike="noStrike" dirty="0">
                          <a:solidFill>
                            <a:srgbClr val="000000"/>
                          </a:solidFill>
                          <a:effectLst/>
                          <a:latin typeface="等线" panose="02010600030101010101" pitchFamily="2" charset="-122"/>
                          <a:ea typeface="+mn-ea"/>
                        </a:rPr>
                        <a:t>--</a:t>
                      </a:r>
                      <a:r>
                        <a:rPr lang="zh-CN" altLang="en-US" sz="1200" b="0" i="0" u="none" strike="noStrike" dirty="0">
                          <a:solidFill>
                            <a:srgbClr val="000000"/>
                          </a:solidFill>
                          <a:effectLst/>
                          <a:latin typeface="等线" panose="02010600030101010101" pitchFamily="2" charset="-122"/>
                          <a:ea typeface="+mn-ea"/>
                        </a:rPr>
                        <a:t> 第二次读取，得到结果集</a:t>
                      </a:r>
                      <a:r>
                        <a:rPr lang="en-US" altLang="zh-CN" sz="1200" b="0" i="0" u="none" strike="noStrike" dirty="0">
                          <a:solidFill>
                            <a:srgbClr val="000000"/>
                          </a:solidFill>
                          <a:effectLst/>
                          <a:latin typeface="等线" panose="02010600030101010101" pitchFamily="2" charset="-122"/>
                          <a:ea typeface="+mn-ea"/>
                        </a:rPr>
                        <a:t> {</a:t>
                      </a:r>
                      <a:r>
                        <a:rPr lang="zh-CN" altLang="en-US" sz="1200" b="0" i="0" u="none" strike="noStrike" dirty="0">
                          <a:solidFill>
                            <a:srgbClr val="000000"/>
                          </a:solidFill>
                          <a:effectLst/>
                          <a:latin typeface="等线" panose="02010600030101010101" pitchFamily="2" charset="-122"/>
                          <a:ea typeface="+mn-ea"/>
                        </a:rPr>
                        <a:t>张三</a:t>
                      </a:r>
                      <a:r>
                        <a:rPr lang="en-US" altLang="zh-CN" sz="1200" b="0" i="0" u="none" strike="noStrike" dirty="0">
                          <a:solidFill>
                            <a:srgbClr val="000000"/>
                          </a:solidFill>
                          <a:effectLst/>
                          <a:latin typeface="等线" panose="02010600030101010101" pitchFamily="2" charset="-122"/>
                          <a:ea typeface="+mn-ea"/>
                        </a:rPr>
                        <a:t>, </a:t>
                      </a:r>
                      <a:r>
                        <a:rPr lang="zh-CN" altLang="en-US" sz="1200" b="0" i="0" u="none" strike="noStrike" dirty="0">
                          <a:solidFill>
                            <a:srgbClr val="000000"/>
                          </a:solidFill>
                          <a:effectLst/>
                          <a:latin typeface="等线" panose="02010600030101010101" pitchFamily="2" charset="-122"/>
                          <a:ea typeface="+mn-ea"/>
                        </a:rPr>
                        <a:t>李四</a:t>
                      </a:r>
                      <a:r>
                        <a:rPr lang="en-US" altLang="zh-CN" sz="1200" b="0" i="0" u="none" strike="noStrike" dirty="0">
                          <a:solidFill>
                            <a:srgbClr val="000000"/>
                          </a:solidFill>
                          <a:effectLst/>
                          <a:latin typeface="等线" panose="02010600030101010101" pitchFamily="2" charset="-122"/>
                          <a:ea typeface="+mn-ea"/>
                        </a:rPr>
                        <a:t>, </a:t>
                      </a:r>
                      <a:r>
                        <a:rPr lang="zh-CN" altLang="en-US" sz="1200" b="0" i="0" u="none" strike="noStrike" dirty="0">
                          <a:solidFill>
                            <a:srgbClr val="000000"/>
                          </a:solidFill>
                          <a:effectLst/>
                          <a:latin typeface="等线" panose="02010600030101010101" pitchFamily="2" charset="-122"/>
                          <a:ea typeface="+mn-ea"/>
                        </a:rPr>
                        <a:t>王五</a:t>
                      </a:r>
                      <a:r>
                        <a:rPr lang="en-US" altLang="zh-CN" sz="1200" b="0" i="0" u="none" strike="noStrike" dirty="0">
                          <a:solidFill>
                            <a:srgbClr val="000000"/>
                          </a:solidFill>
                          <a:effectLst/>
                          <a:latin typeface="等线" panose="02010600030101010101" pitchFamily="2" charset="-122"/>
                          <a:ea typeface="+mn-ea"/>
                        </a:rPr>
                        <a:t>}</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e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780689654"/>
                  </a:ext>
                </a:extLst>
              </a:tr>
            </a:tbl>
          </a:graphicData>
        </a:graphic>
      </p:graphicFrame>
    </p:spTree>
    <p:extLst>
      <p:ext uri="{BB962C8B-B14F-4D97-AF65-F5344CB8AC3E}">
        <p14:creationId xmlns:p14="http://schemas.microsoft.com/office/powerpoint/2010/main" val="3854747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事务隔离级别</a:t>
            </a:r>
            <a:endParaRPr lang="zh-CN" altLang="en-US" dirty="0"/>
          </a:p>
        </p:txBody>
      </p:sp>
      <p:sp>
        <p:nvSpPr>
          <p:cNvPr id="2" name="文本框 1">
            <a:extLst>
              <a:ext uri="{FF2B5EF4-FFF2-40B4-BE49-F238E27FC236}">
                <a16:creationId xmlns:a16="http://schemas.microsoft.com/office/drawing/2014/main" id="{8B71FB55-65F6-8C51-6835-F7A615897A7C}"/>
              </a:ext>
            </a:extLst>
          </p:cNvPr>
          <p:cNvSpPr txBox="1"/>
          <p:nvPr/>
        </p:nvSpPr>
        <p:spPr>
          <a:xfrm>
            <a:off x="667382" y="1317380"/>
            <a:ext cx="10721798" cy="5033686"/>
          </a:xfrm>
          <a:prstGeom prst="rect">
            <a:avLst/>
          </a:prstGeom>
          <a:noFill/>
        </p:spPr>
        <p:txBody>
          <a:bodyPr wrap="square">
            <a:spAutoFit/>
          </a:bodyPr>
          <a:lstStyle/>
          <a:p>
            <a:pPr>
              <a:lnSpc>
                <a:spcPct val="150000"/>
              </a:lnSpc>
            </a:pPr>
            <a:r>
              <a:rPr lang="zh-CN" altLang="en-US" b="1" dirty="0">
                <a:solidFill>
                  <a:srgbClr val="FFE79A"/>
                </a:solidFill>
                <a:latin typeface="Helvetica Neue" panose="02000503000000020004" pitchFamily="2" charset="0"/>
              </a:rPr>
              <a:t>事务具有隔离性，隔离性分为不同级别，隔离级别从低到高依次为：</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zh-CN" altLang="en-US" b="1" dirty="0">
                <a:solidFill>
                  <a:schemeClr val="bg1"/>
                </a:solidFill>
                <a:latin typeface="Helvetica Neue" panose="02000503000000020004" pitchFamily="2" charset="0"/>
              </a:rPr>
              <a:t>读未提交（</a:t>
            </a:r>
            <a:r>
              <a:rPr lang="en-US" altLang="zh-CN" b="1" dirty="0">
                <a:solidFill>
                  <a:schemeClr val="bg1"/>
                </a:solidFill>
                <a:latin typeface="Helvetica Neue" panose="02000503000000020004" pitchFamily="2" charset="0"/>
              </a:rPr>
              <a:t>Read Uncommitted</a:t>
            </a:r>
            <a:r>
              <a:rPr lang="zh-CN" altLang="en-US" b="1" dirty="0">
                <a:solidFill>
                  <a:schemeClr val="bg1"/>
                </a:solidFill>
                <a:latin typeface="Helvetica Neue" panose="02000503000000020004" pitchFamily="2" charset="0"/>
              </a:rPr>
              <a:t>）</a:t>
            </a:r>
            <a:r>
              <a:rPr lang="zh-CN" altLang="en-US" b="1" dirty="0">
                <a:solidFill>
                  <a:srgbClr val="FFE79A"/>
                </a:solidFill>
                <a:latin typeface="Helvetica Neue" panose="02000503000000020004" pitchFamily="2" charset="0"/>
              </a:rPr>
              <a:t>：最低的隔离级别，允许一个事务读取另一个事务未提交的数据。这种隔离级别可能导致脏读、不可重复读、幻读。</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zh-CN" altLang="en-US" b="1" dirty="0">
                <a:solidFill>
                  <a:schemeClr val="bg1"/>
                </a:solidFill>
                <a:latin typeface="Helvetica Neue" panose="02000503000000020004" pitchFamily="2" charset="0"/>
              </a:rPr>
              <a:t>读已提交（</a:t>
            </a:r>
            <a:r>
              <a:rPr lang="en-US" altLang="zh-CN" b="1" dirty="0">
                <a:solidFill>
                  <a:schemeClr val="bg1"/>
                </a:solidFill>
                <a:latin typeface="Helvetica Neue" panose="02000503000000020004" pitchFamily="2" charset="0"/>
              </a:rPr>
              <a:t>Read Committed</a:t>
            </a:r>
            <a:r>
              <a:rPr lang="zh-CN" altLang="en-US" b="1" dirty="0">
                <a:solidFill>
                  <a:schemeClr val="bg1"/>
                </a:solidFill>
                <a:latin typeface="Helvetica Neue" panose="02000503000000020004" pitchFamily="2" charset="0"/>
              </a:rPr>
              <a:t>）</a:t>
            </a:r>
            <a:r>
              <a:rPr lang="zh-CN" altLang="en-US" b="1" dirty="0">
                <a:solidFill>
                  <a:srgbClr val="FFE79A"/>
                </a:solidFill>
                <a:latin typeface="Helvetica Neue" panose="02000503000000020004" pitchFamily="2" charset="0"/>
              </a:rPr>
              <a:t>：允许一个事务读取另一个事务已提交的数据。这种隔离级别可以避免脏读问题，但可能会出现不可重复读、幻读问题。</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zh-CN" altLang="en-US" b="1" dirty="0">
                <a:solidFill>
                  <a:schemeClr val="bg1"/>
                </a:solidFill>
                <a:latin typeface="Helvetica Neue" panose="02000503000000020004" pitchFamily="2" charset="0"/>
              </a:rPr>
              <a:t>可重复读（</a:t>
            </a:r>
            <a:r>
              <a:rPr lang="en-US" altLang="zh-CN" b="1" dirty="0">
                <a:solidFill>
                  <a:schemeClr val="bg1"/>
                </a:solidFill>
                <a:latin typeface="Helvetica Neue" panose="02000503000000020004" pitchFamily="2" charset="0"/>
              </a:rPr>
              <a:t>Repeatable Read</a:t>
            </a:r>
            <a:r>
              <a:rPr lang="zh-CN" altLang="en-US" b="1" dirty="0">
                <a:solidFill>
                  <a:schemeClr val="bg1"/>
                </a:solidFill>
                <a:latin typeface="Helvetica Neue" panose="02000503000000020004" pitchFamily="2" charset="0"/>
              </a:rPr>
              <a:t>）</a:t>
            </a:r>
            <a:r>
              <a:rPr lang="zh-CN" altLang="en-US" b="1" dirty="0">
                <a:solidFill>
                  <a:srgbClr val="FFE79A"/>
                </a:solidFill>
                <a:latin typeface="Helvetica Neue" panose="02000503000000020004" pitchFamily="2" charset="0"/>
              </a:rPr>
              <a:t>：保证在一个事务中多次读取同一数据时，结果是一致的。这种隔离级别可以避免脏读和不可重复读问题，但可能会出现幻读问题。可重复读是 </a:t>
            </a:r>
            <a:r>
              <a:rPr lang="en-US" altLang="zh-CN" b="1" dirty="0">
                <a:solidFill>
                  <a:srgbClr val="FFE79A"/>
                </a:solidFill>
                <a:latin typeface="Helvetica Neue" panose="02000503000000020004" pitchFamily="2" charset="0"/>
              </a:rPr>
              <a:t>MySQL</a:t>
            </a:r>
            <a:r>
              <a:rPr lang="zh-CN" altLang="en-US" b="1" dirty="0">
                <a:solidFill>
                  <a:srgbClr val="FFE79A"/>
                </a:solidFill>
                <a:latin typeface="Helvetica Neue" panose="02000503000000020004" pitchFamily="2" charset="0"/>
              </a:rPr>
              <a:t> 默认的事务隔离级别。</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zh-CN" altLang="en-US" b="1" dirty="0">
                <a:solidFill>
                  <a:schemeClr val="bg1"/>
                </a:solidFill>
                <a:latin typeface="Helvetica Neue" panose="02000503000000020004" pitchFamily="2" charset="0"/>
              </a:rPr>
              <a:t>串行化（</a:t>
            </a:r>
            <a:r>
              <a:rPr lang="en-US" altLang="zh-CN" b="1" dirty="0">
                <a:solidFill>
                  <a:schemeClr val="bg1"/>
                </a:solidFill>
                <a:latin typeface="Helvetica Neue" panose="02000503000000020004" pitchFamily="2" charset="0"/>
              </a:rPr>
              <a:t>Serializable</a:t>
            </a:r>
            <a:r>
              <a:rPr lang="zh-CN" altLang="en-US" b="1" dirty="0">
                <a:solidFill>
                  <a:schemeClr val="bg1"/>
                </a:solidFill>
                <a:latin typeface="Helvetica Neue" panose="02000503000000020004" pitchFamily="2" charset="0"/>
              </a:rPr>
              <a:t>）</a:t>
            </a:r>
            <a:r>
              <a:rPr lang="zh-CN" altLang="en-US" b="1" dirty="0">
                <a:solidFill>
                  <a:srgbClr val="FFE79A"/>
                </a:solidFill>
                <a:latin typeface="Helvetica Neue" panose="02000503000000020004" pitchFamily="2" charset="0"/>
              </a:rPr>
              <a:t>：最高的隔离级别，强制事务串行执行，避免了所有并发问题。这种隔离级别可以避免脏读、不可重复读和幻读等问题，但会影响并发性能。</a:t>
            </a:r>
          </a:p>
          <a:p>
            <a:pPr>
              <a:lnSpc>
                <a:spcPct val="150000"/>
              </a:lnSpc>
            </a:pPr>
            <a:r>
              <a:rPr lang="zh-CN" altLang="en-US" b="1" dirty="0">
                <a:solidFill>
                  <a:srgbClr val="FFE79A"/>
                </a:solidFill>
                <a:latin typeface="Helvetica Neue" panose="02000503000000020004" pitchFamily="2" charset="0"/>
              </a:rPr>
              <a:t>事务隔离级别越高，数据一致性越高，但并发性能越低。在实际应用中，需要根据具体的业务需求选择合适的事务隔离级别。</a:t>
            </a:r>
            <a:endParaRPr lang="en-US" altLang="zh-CN" b="1" dirty="0">
              <a:solidFill>
                <a:srgbClr val="FFE79A"/>
              </a:solidFill>
              <a:latin typeface="Helvetica Neue" panose="02000503000000020004" pitchFamily="2" charset="0"/>
            </a:endParaRPr>
          </a:p>
        </p:txBody>
      </p:sp>
    </p:spTree>
    <p:extLst>
      <p:ext uri="{BB962C8B-B14F-4D97-AF65-F5344CB8AC3E}">
        <p14:creationId xmlns:p14="http://schemas.microsoft.com/office/powerpoint/2010/main" val="2310530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事务隔离级别</a:t>
            </a:r>
            <a:endParaRPr lang="zh-CN" altLang="en-US" dirty="0"/>
          </a:p>
        </p:txBody>
      </p:sp>
      <p:sp>
        <p:nvSpPr>
          <p:cNvPr id="2" name="文本框 1">
            <a:extLst>
              <a:ext uri="{FF2B5EF4-FFF2-40B4-BE49-F238E27FC236}">
                <a16:creationId xmlns:a16="http://schemas.microsoft.com/office/drawing/2014/main" id="{8B71FB55-65F6-8C51-6835-F7A615897A7C}"/>
              </a:ext>
            </a:extLst>
          </p:cNvPr>
          <p:cNvSpPr txBox="1"/>
          <p:nvPr/>
        </p:nvSpPr>
        <p:spPr>
          <a:xfrm>
            <a:off x="667382" y="1317380"/>
            <a:ext cx="10721798" cy="463204"/>
          </a:xfrm>
          <a:prstGeom prst="rect">
            <a:avLst/>
          </a:prstGeom>
          <a:noFill/>
        </p:spPr>
        <p:txBody>
          <a:bodyPr wrap="square">
            <a:spAutoFit/>
          </a:bodyPr>
          <a:lstStyle/>
          <a:p>
            <a:pPr>
              <a:lnSpc>
                <a:spcPct val="150000"/>
              </a:lnSpc>
            </a:pPr>
            <a:r>
              <a:rPr lang="zh-CN" altLang="en-US" b="1" dirty="0">
                <a:solidFill>
                  <a:srgbClr val="FFE79A"/>
                </a:solidFill>
                <a:latin typeface="Helvetica Neue" panose="02000503000000020004" pitchFamily="2" charset="0"/>
              </a:rPr>
              <a:t>查看事务隔离级别  </a:t>
            </a:r>
            <a:r>
              <a:rPr lang="en" altLang="zh-CN" dirty="0">
                <a:solidFill>
                  <a:schemeClr val="bg1"/>
                </a:solidFill>
                <a:latin typeface="Helvetica Neue" panose="02000503000000020004" pitchFamily="2" charset="0"/>
              </a:rPr>
              <a:t>select @@</a:t>
            </a:r>
            <a:r>
              <a:rPr lang="en" altLang="zh-CN" dirty="0" err="1">
                <a:solidFill>
                  <a:schemeClr val="bg1"/>
                </a:solidFill>
                <a:latin typeface="Helvetica Neue" panose="02000503000000020004" pitchFamily="2" charset="0"/>
              </a:rPr>
              <a:t>transaction_isolation</a:t>
            </a:r>
            <a:r>
              <a:rPr lang="en" altLang="zh-CN" dirty="0">
                <a:solidFill>
                  <a:schemeClr val="bg1"/>
                </a:solidFill>
                <a:latin typeface="Helvetica Neue" panose="02000503000000020004" pitchFamily="2" charset="0"/>
              </a:rPr>
              <a:t>;</a:t>
            </a:r>
            <a:endParaRPr lang="en-US" altLang="zh-CN" dirty="0">
              <a:solidFill>
                <a:schemeClr val="bg1"/>
              </a:solidFill>
              <a:latin typeface="Helvetica Neue" panose="02000503000000020004" pitchFamily="2" charset="0"/>
            </a:endParaRPr>
          </a:p>
        </p:txBody>
      </p:sp>
      <p:pic>
        <p:nvPicPr>
          <p:cNvPr id="3" name="图片 2">
            <a:extLst>
              <a:ext uri="{FF2B5EF4-FFF2-40B4-BE49-F238E27FC236}">
                <a16:creationId xmlns:a16="http://schemas.microsoft.com/office/drawing/2014/main" id="{5E49A424-B2CA-3A5B-EEBE-CA12A42BDFD4}"/>
              </a:ext>
            </a:extLst>
          </p:cNvPr>
          <p:cNvPicPr>
            <a:picLocks noChangeAspect="1"/>
          </p:cNvPicPr>
          <p:nvPr/>
        </p:nvPicPr>
        <p:blipFill>
          <a:blip r:embed="rId2"/>
          <a:stretch>
            <a:fillRect/>
          </a:stretch>
        </p:blipFill>
        <p:spPr>
          <a:xfrm>
            <a:off x="776111" y="1948053"/>
            <a:ext cx="5319889" cy="1718225"/>
          </a:xfrm>
          <a:prstGeom prst="rect">
            <a:avLst/>
          </a:prstGeom>
        </p:spPr>
      </p:pic>
      <p:sp>
        <p:nvSpPr>
          <p:cNvPr id="4" name="文本框 3">
            <a:extLst>
              <a:ext uri="{FF2B5EF4-FFF2-40B4-BE49-F238E27FC236}">
                <a16:creationId xmlns:a16="http://schemas.microsoft.com/office/drawing/2014/main" id="{310834D3-232F-AF5F-4D2D-5A153C4E9381}"/>
              </a:ext>
            </a:extLst>
          </p:cNvPr>
          <p:cNvSpPr txBox="1"/>
          <p:nvPr/>
        </p:nvSpPr>
        <p:spPr>
          <a:xfrm>
            <a:off x="735101" y="3769614"/>
            <a:ext cx="10721798" cy="463204"/>
          </a:xfrm>
          <a:prstGeom prst="rect">
            <a:avLst/>
          </a:prstGeom>
          <a:noFill/>
        </p:spPr>
        <p:txBody>
          <a:bodyPr wrap="square">
            <a:spAutoFit/>
          </a:bodyPr>
          <a:lstStyle/>
          <a:p>
            <a:pPr>
              <a:lnSpc>
                <a:spcPct val="150000"/>
              </a:lnSpc>
            </a:pPr>
            <a:r>
              <a:rPr lang="zh-CN" altLang="en-US" b="1" dirty="0">
                <a:solidFill>
                  <a:srgbClr val="FFE79A"/>
                </a:solidFill>
                <a:latin typeface="Helvetica Neue" panose="02000503000000020004" pitchFamily="2" charset="0"/>
              </a:rPr>
              <a:t>设置事务隔离级别</a:t>
            </a:r>
            <a:r>
              <a:rPr lang="en-US" altLang="zh-CN" b="1" dirty="0">
                <a:solidFill>
                  <a:srgbClr val="FFE79A"/>
                </a:solidFill>
                <a:latin typeface="Helvetica Neue" panose="02000503000000020004" pitchFamily="2" charset="0"/>
              </a:rPr>
              <a:t>  </a:t>
            </a:r>
            <a:r>
              <a:rPr lang="en-US" altLang="zh-CN" dirty="0">
                <a:solidFill>
                  <a:schemeClr val="bg1"/>
                </a:solidFill>
                <a:latin typeface="Helvetica Neue" panose="02000503000000020004" pitchFamily="2" charset="0"/>
              </a:rPr>
              <a:t>set [</a:t>
            </a:r>
            <a:r>
              <a:rPr lang="en-US" altLang="zh-CN" dirty="0" err="1">
                <a:solidFill>
                  <a:schemeClr val="bg1"/>
                </a:solidFill>
                <a:latin typeface="Helvetica Neue" panose="02000503000000020004" pitchFamily="2" charset="0"/>
              </a:rPr>
              <a:t>session|global</a:t>
            </a:r>
            <a:r>
              <a:rPr lang="en-US" altLang="zh-CN" dirty="0">
                <a:solidFill>
                  <a:schemeClr val="bg1"/>
                </a:solidFill>
                <a:latin typeface="Helvetica Neue" panose="02000503000000020004" pitchFamily="2" charset="0"/>
              </a:rPr>
              <a:t>] transaction isolation level &lt;isolation level&gt;</a:t>
            </a:r>
          </a:p>
        </p:txBody>
      </p:sp>
      <p:sp>
        <p:nvSpPr>
          <p:cNvPr id="6" name="文本框 5">
            <a:extLst>
              <a:ext uri="{FF2B5EF4-FFF2-40B4-BE49-F238E27FC236}">
                <a16:creationId xmlns:a16="http://schemas.microsoft.com/office/drawing/2014/main" id="{66F1FEB3-6C34-A549-B733-A5F149553776}"/>
              </a:ext>
            </a:extLst>
          </p:cNvPr>
          <p:cNvSpPr txBox="1"/>
          <p:nvPr/>
        </p:nvSpPr>
        <p:spPr>
          <a:xfrm>
            <a:off x="735101" y="6118512"/>
            <a:ext cx="10721798" cy="463204"/>
          </a:xfrm>
          <a:prstGeom prst="rect">
            <a:avLst/>
          </a:prstGeom>
          <a:noFill/>
        </p:spPr>
        <p:txBody>
          <a:bodyPr wrap="square">
            <a:spAutoFit/>
          </a:bodyPr>
          <a:lstStyle/>
          <a:p>
            <a:pPr>
              <a:lnSpc>
                <a:spcPct val="150000"/>
              </a:lnSpc>
            </a:pPr>
            <a:r>
              <a:rPr lang="zh-CN" altLang="en-US" b="1" dirty="0">
                <a:solidFill>
                  <a:srgbClr val="FFE79A"/>
                </a:solidFill>
                <a:latin typeface="Helvetica Neue" panose="02000503000000020004" pitchFamily="2" charset="0"/>
              </a:rPr>
              <a:t>设置完事务隔离级别后，要关闭连接重新打开，让设置变更生效。</a:t>
            </a:r>
            <a:endParaRPr lang="en-US" altLang="zh-CN" dirty="0">
              <a:solidFill>
                <a:schemeClr val="bg1"/>
              </a:solidFill>
              <a:latin typeface="Helvetica Neue" panose="02000503000000020004" pitchFamily="2" charset="0"/>
            </a:endParaRPr>
          </a:p>
        </p:txBody>
      </p:sp>
      <p:pic>
        <p:nvPicPr>
          <p:cNvPr id="9" name="图片 8">
            <a:extLst>
              <a:ext uri="{FF2B5EF4-FFF2-40B4-BE49-F238E27FC236}">
                <a16:creationId xmlns:a16="http://schemas.microsoft.com/office/drawing/2014/main" id="{1A4E9B2E-9EB2-A4A5-C45A-6545426D9CFF}"/>
              </a:ext>
            </a:extLst>
          </p:cNvPr>
          <p:cNvPicPr>
            <a:picLocks noChangeAspect="1"/>
          </p:cNvPicPr>
          <p:nvPr/>
        </p:nvPicPr>
        <p:blipFill>
          <a:blip r:embed="rId3"/>
          <a:stretch>
            <a:fillRect/>
          </a:stretch>
        </p:blipFill>
        <p:spPr>
          <a:xfrm>
            <a:off x="776111" y="4376017"/>
            <a:ext cx="7772400" cy="1767367"/>
          </a:xfrm>
          <a:prstGeom prst="rect">
            <a:avLst/>
          </a:prstGeom>
        </p:spPr>
      </p:pic>
    </p:spTree>
    <p:extLst>
      <p:ext uri="{BB962C8B-B14F-4D97-AF65-F5344CB8AC3E}">
        <p14:creationId xmlns:p14="http://schemas.microsoft.com/office/powerpoint/2010/main" val="665373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事务隔离级别 </a:t>
            </a:r>
            <a:r>
              <a:rPr lang="en-US" altLang="zh-CN" sz="4800" b="1" dirty="0">
                <a:latin typeface="Helvetica Neue" panose="02000503000000020004" pitchFamily="2" charset="0"/>
              </a:rPr>
              <a:t>–</a:t>
            </a:r>
            <a:r>
              <a:rPr lang="zh-CN" altLang="en-US" sz="4800" b="1" dirty="0">
                <a:latin typeface="Helvetica Neue" panose="02000503000000020004" pitchFamily="2" charset="0"/>
              </a:rPr>
              <a:t> 读未提交</a:t>
            </a:r>
            <a:endParaRPr lang="zh-CN" altLang="en-US" dirty="0"/>
          </a:p>
        </p:txBody>
      </p:sp>
      <p:sp>
        <p:nvSpPr>
          <p:cNvPr id="4" name="文本框 3">
            <a:extLst>
              <a:ext uri="{FF2B5EF4-FFF2-40B4-BE49-F238E27FC236}">
                <a16:creationId xmlns:a16="http://schemas.microsoft.com/office/drawing/2014/main" id="{310834D3-232F-AF5F-4D2D-5A153C4E9381}"/>
              </a:ext>
            </a:extLst>
          </p:cNvPr>
          <p:cNvSpPr txBox="1"/>
          <p:nvPr/>
        </p:nvSpPr>
        <p:spPr>
          <a:xfrm>
            <a:off x="735100" y="1406636"/>
            <a:ext cx="5360899" cy="463204"/>
          </a:xfrm>
          <a:prstGeom prst="rect">
            <a:avLst/>
          </a:prstGeom>
          <a:noFill/>
        </p:spPr>
        <p:txBody>
          <a:bodyPr wrap="square">
            <a:spAutoFit/>
          </a:bodyPr>
          <a:lstStyle/>
          <a:p>
            <a:pPr>
              <a:lnSpc>
                <a:spcPct val="150000"/>
              </a:lnSpc>
            </a:pPr>
            <a:r>
              <a:rPr lang="zh-CN" altLang="en-US" b="1" dirty="0">
                <a:solidFill>
                  <a:srgbClr val="FFE79A"/>
                </a:solidFill>
                <a:latin typeface="Helvetica Neue" panose="02000503000000020004" pitchFamily="2" charset="0"/>
              </a:rPr>
              <a:t>演示</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读未提交</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隔离级别下的脏读现象</a:t>
            </a:r>
            <a:endParaRPr lang="en-US" altLang="zh-CN" dirty="0">
              <a:solidFill>
                <a:schemeClr val="bg1"/>
              </a:solidFill>
              <a:latin typeface="Helvetica Neue" panose="02000503000000020004" pitchFamily="2" charset="0"/>
            </a:endParaRPr>
          </a:p>
        </p:txBody>
      </p:sp>
      <p:graphicFrame>
        <p:nvGraphicFramePr>
          <p:cNvPr id="7" name="表格 6">
            <a:extLst>
              <a:ext uri="{FF2B5EF4-FFF2-40B4-BE49-F238E27FC236}">
                <a16:creationId xmlns:a16="http://schemas.microsoft.com/office/drawing/2014/main" id="{A481047C-846B-7BCF-1464-46B8C758FD49}"/>
              </a:ext>
            </a:extLst>
          </p:cNvPr>
          <p:cNvGraphicFramePr>
            <a:graphicFrameLocks noGrp="1"/>
          </p:cNvGraphicFramePr>
          <p:nvPr>
            <p:extLst>
              <p:ext uri="{D42A27DB-BD31-4B8C-83A1-F6EECF244321}">
                <p14:modId xmlns:p14="http://schemas.microsoft.com/office/powerpoint/2010/main" val="3205808724"/>
              </p:ext>
            </p:extLst>
          </p:nvPr>
        </p:nvGraphicFramePr>
        <p:xfrm>
          <a:off x="735100" y="2086918"/>
          <a:ext cx="8736263" cy="2901243"/>
        </p:xfrm>
        <a:graphic>
          <a:graphicData uri="http://schemas.openxmlformats.org/drawingml/2006/table">
            <a:tbl>
              <a:tblPr>
                <a:tableStyleId>{5C22544A-7EE6-4342-B048-85BDC9FD1C3A}</a:tableStyleId>
              </a:tblPr>
              <a:tblGrid>
                <a:gridCol w="4209291">
                  <a:extLst>
                    <a:ext uri="{9D8B030D-6E8A-4147-A177-3AD203B41FA5}">
                      <a16:colId xmlns:a16="http://schemas.microsoft.com/office/drawing/2014/main" val="2232968349"/>
                    </a:ext>
                  </a:extLst>
                </a:gridCol>
                <a:gridCol w="4526972">
                  <a:extLst>
                    <a:ext uri="{9D8B030D-6E8A-4147-A177-3AD203B41FA5}">
                      <a16:colId xmlns:a16="http://schemas.microsoft.com/office/drawing/2014/main" val="3990591122"/>
                    </a:ext>
                  </a:extLst>
                </a:gridCol>
              </a:tblGrid>
              <a:tr h="478916">
                <a:tc>
                  <a:txBody>
                    <a:bodyPr/>
                    <a:lstStyle/>
                    <a:p>
                      <a:pPr algn="l" fontAlgn="ctr"/>
                      <a:r>
                        <a:rPr lang="zh-CN" altLang="en-US" sz="1200" b="1" u="none" strike="noStrike" dirty="0">
                          <a:effectLst/>
                        </a:rPr>
                        <a:t>事务</a:t>
                      </a:r>
                      <a:r>
                        <a:rPr lang="en" sz="1200" b="1" u="none" strike="noStrike" dirty="0">
                          <a:effectLst/>
                        </a:rPr>
                        <a:t>A</a:t>
                      </a:r>
                      <a:endParaRPr lang="en"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tc>
                  <a:txBody>
                    <a:bodyPr/>
                    <a:lstStyle/>
                    <a:p>
                      <a:pPr algn="l" fontAlgn="ctr"/>
                      <a:r>
                        <a:rPr lang="zh-CN" altLang="en-US" sz="1200" b="1" u="none" strike="noStrike" dirty="0">
                          <a:effectLst/>
                        </a:rPr>
                        <a:t>事务</a:t>
                      </a:r>
                      <a:r>
                        <a:rPr lang="en" sz="1200" b="1" u="none" strike="noStrike" dirty="0">
                          <a:effectLst/>
                        </a:rPr>
                        <a:t>B</a:t>
                      </a:r>
                      <a:endParaRPr lang="en"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extLst>
                  <a:ext uri="{0D108BD9-81ED-4DB2-BD59-A6C34878D82A}">
                    <a16:rowId xmlns:a16="http://schemas.microsoft.com/office/drawing/2014/main" val="3751469021"/>
                  </a:ext>
                </a:extLst>
              </a:tr>
              <a:tr h="478916">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begin;</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468691404"/>
                  </a:ext>
                </a:extLst>
              </a:tr>
              <a:tr h="482841">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update account set money = money + 1000 where id = 1 </a:t>
                      </a:r>
                    </a:p>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 </a:t>
                      </a:r>
                      <a:r>
                        <a:rPr lang="zh-CN" altLang="en-US" sz="1200" b="0" i="0" u="none" strike="noStrike" dirty="0">
                          <a:solidFill>
                            <a:srgbClr val="000000"/>
                          </a:solidFill>
                          <a:effectLst/>
                          <a:latin typeface="等线" panose="02010600030101010101" pitchFamily="2" charset="-122"/>
                          <a:ea typeface="等线" panose="02010600030101010101" pitchFamily="2" charset="-122"/>
                        </a:rPr>
                        <a:t>假设原始状态 </a:t>
                      </a:r>
                      <a:r>
                        <a:rPr lang="en-US" altLang="zh-CN" sz="1200" b="0" i="0" u="none" strike="noStrike" dirty="0">
                          <a:solidFill>
                            <a:srgbClr val="000000"/>
                          </a:solidFill>
                          <a:effectLst/>
                          <a:latin typeface="等线" panose="02010600030101010101" pitchFamily="2" charset="-122"/>
                          <a:ea typeface="等线" panose="02010600030101010101" pitchFamily="2" charset="-122"/>
                        </a:rPr>
                        <a:t>money</a:t>
                      </a:r>
                      <a:r>
                        <a:rPr lang="zh-CN" altLang="en-US" sz="1200" b="0" i="0" u="none" strike="noStrike" dirty="0">
                          <a:solidFill>
                            <a:srgbClr val="000000"/>
                          </a:solidFill>
                          <a:effectLst/>
                          <a:latin typeface="等线" panose="02010600030101010101" pitchFamily="2" charset="-122"/>
                          <a:ea typeface="等线" panose="02010600030101010101" pitchFamily="2" charset="-122"/>
                        </a:rPr>
                        <a:t> </a:t>
                      </a:r>
                      <a:r>
                        <a:rPr lang="en-US" altLang="zh-CN" sz="1200" b="0" i="0" u="none" strike="noStrike" dirty="0">
                          <a:solidFill>
                            <a:srgbClr val="000000"/>
                          </a:solidFill>
                          <a:effectLst/>
                          <a:latin typeface="等线" panose="02010600030101010101" pitchFamily="2" charset="-122"/>
                          <a:ea typeface="等线" panose="02010600030101010101" pitchFamily="2" charset="-122"/>
                        </a:rPr>
                        <a:t>=</a:t>
                      </a:r>
                      <a:r>
                        <a:rPr lang="zh-CN" altLang="en-US" sz="1200" b="0" i="0" u="none" strike="noStrike" dirty="0">
                          <a:solidFill>
                            <a:srgbClr val="000000"/>
                          </a:solidFill>
                          <a:effectLst/>
                          <a:latin typeface="等线" panose="02010600030101010101" pitchFamily="2" charset="-122"/>
                          <a:ea typeface="等线" panose="02010600030101010101" pitchFamily="2" charset="-122"/>
                        </a:rPr>
                        <a:t> </a:t>
                      </a:r>
                      <a:r>
                        <a:rPr lang="en-US" altLang="zh-CN" sz="1200" b="0" i="0" u="none" strike="noStrike" dirty="0">
                          <a:solidFill>
                            <a:srgbClr val="000000"/>
                          </a:solidFill>
                          <a:effectLst/>
                          <a:latin typeface="等线" panose="02010600030101010101" pitchFamily="2" charset="-122"/>
                          <a:ea typeface="等线" panose="02010600030101010101" pitchFamily="2" charset="-122"/>
                        </a:rPr>
                        <a:t>500</a:t>
                      </a:r>
                    </a:p>
                  </a:txBody>
                  <a:tcPr marL="9525" marR="9525" marT="9525"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864483721"/>
                  </a:ext>
                </a:extLst>
              </a:tr>
              <a:tr h="478916">
                <a:tc>
                  <a:txBody>
                    <a:bodyPr/>
                    <a:lstStyle/>
                    <a:p>
                      <a:pPr algn="l" fontAlgn="ctr"/>
                      <a:r>
                        <a:rPr lang="zh-CN" altLang="en-US" sz="1200" u="none" strike="noStrike">
                          <a:effectLst/>
                        </a:rPr>
                        <a:t>　</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begin;</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682328991"/>
                  </a:ext>
                </a:extLst>
              </a:tr>
              <a:tr h="502738">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u="none" strike="noStrike" dirty="0">
                          <a:effectLst/>
                        </a:rPr>
                        <a:t>select money from account where id = 1;</a:t>
                      </a:r>
                    </a:p>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a:t>
                      </a:r>
                      <a:r>
                        <a:rPr lang="zh-CN" altLang="en-US" sz="1200" b="0" i="0" u="none" strike="noStrike" dirty="0">
                          <a:solidFill>
                            <a:srgbClr val="000000"/>
                          </a:solidFill>
                          <a:effectLst/>
                          <a:latin typeface="等线" panose="02010600030101010101" pitchFamily="2" charset="-122"/>
                          <a:ea typeface="等线" panose="02010600030101010101" pitchFamily="2" charset="-122"/>
                        </a:rPr>
                        <a:t> 得到 </a:t>
                      </a:r>
                      <a:r>
                        <a:rPr lang="en-US" altLang="zh-CN" sz="1200" b="0" i="0" u="none" strike="noStrike" dirty="0">
                          <a:solidFill>
                            <a:srgbClr val="000000"/>
                          </a:solidFill>
                          <a:effectLst/>
                          <a:latin typeface="等线" panose="02010600030101010101" pitchFamily="2" charset="-122"/>
                          <a:ea typeface="等线" panose="02010600030101010101" pitchFamily="2" charset="-122"/>
                        </a:rPr>
                        <a:t>1500</a:t>
                      </a:r>
                      <a:endParaRPr lang="e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780689654"/>
                  </a:ext>
                </a:extLst>
              </a:tr>
              <a:tr h="478916">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rollback;</a:t>
                      </a:r>
                    </a:p>
                  </a:txBody>
                  <a:tcPr marL="9525" marR="9525" marT="9525"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519911843"/>
                  </a:ext>
                </a:extLst>
              </a:tr>
            </a:tbl>
          </a:graphicData>
        </a:graphic>
      </p:graphicFrame>
      <p:sp>
        <p:nvSpPr>
          <p:cNvPr id="8" name="文本框 7">
            <a:extLst>
              <a:ext uri="{FF2B5EF4-FFF2-40B4-BE49-F238E27FC236}">
                <a16:creationId xmlns:a16="http://schemas.microsoft.com/office/drawing/2014/main" id="{AD286AC2-713A-EFE6-736A-BFFABF92D3E2}"/>
              </a:ext>
            </a:extLst>
          </p:cNvPr>
          <p:cNvSpPr txBox="1"/>
          <p:nvPr/>
        </p:nvSpPr>
        <p:spPr>
          <a:xfrm>
            <a:off x="735099" y="5143624"/>
            <a:ext cx="10405707" cy="463204"/>
          </a:xfrm>
          <a:prstGeom prst="rect">
            <a:avLst/>
          </a:prstGeom>
          <a:noFill/>
        </p:spPr>
        <p:txBody>
          <a:bodyPr wrap="square">
            <a:spAutoFit/>
          </a:bodyPr>
          <a:lstStyle/>
          <a:p>
            <a:pPr>
              <a:lnSpc>
                <a:spcPct val="150000"/>
              </a:lnSpc>
            </a:pP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读未提交</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隔离级别下可能出现脏读、不可重复读、幻读。</a:t>
            </a:r>
            <a:endParaRPr lang="en-US" altLang="zh-CN" dirty="0">
              <a:solidFill>
                <a:schemeClr val="bg1"/>
              </a:solidFill>
              <a:latin typeface="Helvetica Neue" panose="02000503000000020004" pitchFamily="2" charset="0"/>
            </a:endParaRPr>
          </a:p>
        </p:txBody>
      </p:sp>
    </p:spTree>
    <p:extLst>
      <p:ext uri="{BB962C8B-B14F-4D97-AF65-F5344CB8AC3E}">
        <p14:creationId xmlns:p14="http://schemas.microsoft.com/office/powerpoint/2010/main" val="3767882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事务隔离级别 </a:t>
            </a:r>
            <a:r>
              <a:rPr lang="en-US" altLang="zh-CN" sz="4800" b="1" dirty="0">
                <a:latin typeface="Helvetica Neue" panose="02000503000000020004" pitchFamily="2" charset="0"/>
              </a:rPr>
              <a:t>–</a:t>
            </a:r>
            <a:r>
              <a:rPr lang="zh-CN" altLang="en-US" sz="4800" b="1" dirty="0">
                <a:latin typeface="Helvetica Neue" panose="02000503000000020004" pitchFamily="2" charset="0"/>
              </a:rPr>
              <a:t> 读已提交</a:t>
            </a:r>
            <a:endParaRPr lang="zh-CN" altLang="en-US" dirty="0"/>
          </a:p>
        </p:txBody>
      </p:sp>
      <p:sp>
        <p:nvSpPr>
          <p:cNvPr id="4" name="文本框 3">
            <a:extLst>
              <a:ext uri="{FF2B5EF4-FFF2-40B4-BE49-F238E27FC236}">
                <a16:creationId xmlns:a16="http://schemas.microsoft.com/office/drawing/2014/main" id="{310834D3-232F-AF5F-4D2D-5A153C4E9381}"/>
              </a:ext>
            </a:extLst>
          </p:cNvPr>
          <p:cNvSpPr txBox="1"/>
          <p:nvPr/>
        </p:nvSpPr>
        <p:spPr>
          <a:xfrm>
            <a:off x="735100" y="1406636"/>
            <a:ext cx="6320456" cy="463204"/>
          </a:xfrm>
          <a:prstGeom prst="rect">
            <a:avLst/>
          </a:prstGeom>
          <a:noFill/>
        </p:spPr>
        <p:txBody>
          <a:bodyPr wrap="square">
            <a:spAutoFit/>
          </a:bodyPr>
          <a:lstStyle/>
          <a:p>
            <a:pPr>
              <a:lnSpc>
                <a:spcPct val="150000"/>
              </a:lnSpc>
            </a:pPr>
            <a:r>
              <a:rPr lang="zh-CN" altLang="en-US" b="1" dirty="0">
                <a:solidFill>
                  <a:srgbClr val="FFE79A"/>
                </a:solidFill>
                <a:latin typeface="Helvetica Neue" panose="02000503000000020004" pitchFamily="2" charset="0"/>
              </a:rPr>
              <a:t>演示</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读已提交</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隔离级别下的不可重复读现象</a:t>
            </a:r>
            <a:endParaRPr lang="en-US" altLang="zh-CN" dirty="0">
              <a:solidFill>
                <a:schemeClr val="bg1"/>
              </a:solidFill>
              <a:latin typeface="Helvetica Neue" panose="02000503000000020004" pitchFamily="2" charset="0"/>
            </a:endParaRPr>
          </a:p>
        </p:txBody>
      </p:sp>
      <p:sp>
        <p:nvSpPr>
          <p:cNvPr id="8" name="文本框 7">
            <a:extLst>
              <a:ext uri="{FF2B5EF4-FFF2-40B4-BE49-F238E27FC236}">
                <a16:creationId xmlns:a16="http://schemas.microsoft.com/office/drawing/2014/main" id="{AD286AC2-713A-EFE6-736A-BFFABF92D3E2}"/>
              </a:ext>
            </a:extLst>
          </p:cNvPr>
          <p:cNvSpPr txBox="1"/>
          <p:nvPr/>
        </p:nvSpPr>
        <p:spPr>
          <a:xfrm>
            <a:off x="735099" y="6066148"/>
            <a:ext cx="10405707" cy="463204"/>
          </a:xfrm>
          <a:prstGeom prst="rect">
            <a:avLst/>
          </a:prstGeom>
          <a:noFill/>
        </p:spPr>
        <p:txBody>
          <a:bodyPr wrap="square">
            <a:spAutoFit/>
          </a:bodyPr>
          <a:lstStyle/>
          <a:p>
            <a:pPr>
              <a:lnSpc>
                <a:spcPct val="150000"/>
              </a:lnSpc>
            </a:pPr>
            <a:r>
              <a:rPr lang="en-US" altLang="zh-CN" b="1" dirty="0">
                <a:solidFill>
                  <a:schemeClr val="bg1"/>
                </a:solidFill>
                <a:latin typeface="Helvetica Neue" panose="02000503000000020004" pitchFamily="2" charset="0"/>
              </a:rPr>
              <a:t>《</a:t>
            </a:r>
            <a:r>
              <a:rPr lang="zh-CN" altLang="en-US" b="1" dirty="0">
                <a:solidFill>
                  <a:schemeClr val="bg1"/>
                </a:solidFill>
                <a:latin typeface="Helvetica Neue" panose="02000503000000020004" pitchFamily="2" charset="0"/>
              </a:rPr>
              <a:t>读已提交</a:t>
            </a:r>
            <a:r>
              <a:rPr lang="en-US" altLang="zh-CN" b="1" dirty="0">
                <a:solidFill>
                  <a:schemeClr val="bg1"/>
                </a:solidFill>
                <a:latin typeface="Helvetica Neue" panose="02000503000000020004" pitchFamily="2" charset="0"/>
              </a:rPr>
              <a:t>》</a:t>
            </a:r>
            <a:r>
              <a:rPr lang="zh-CN" altLang="en-US" b="1" dirty="0">
                <a:solidFill>
                  <a:schemeClr val="bg1"/>
                </a:solidFill>
                <a:latin typeface="Helvetica Neue" panose="02000503000000020004" pitchFamily="2" charset="0"/>
              </a:rPr>
              <a:t>隔离级别下可能出现不可重复读、幻读。</a:t>
            </a:r>
            <a:endParaRPr lang="en-US" altLang="zh-CN" dirty="0">
              <a:solidFill>
                <a:schemeClr val="bg1"/>
              </a:solidFill>
              <a:latin typeface="Helvetica Neue" panose="02000503000000020004" pitchFamily="2" charset="0"/>
            </a:endParaRPr>
          </a:p>
        </p:txBody>
      </p:sp>
      <p:graphicFrame>
        <p:nvGraphicFramePr>
          <p:cNvPr id="2" name="表格 1">
            <a:extLst>
              <a:ext uri="{FF2B5EF4-FFF2-40B4-BE49-F238E27FC236}">
                <a16:creationId xmlns:a16="http://schemas.microsoft.com/office/drawing/2014/main" id="{883C973A-C66D-797E-FB38-89C023DC21B0}"/>
              </a:ext>
            </a:extLst>
          </p:cNvPr>
          <p:cNvGraphicFramePr>
            <a:graphicFrameLocks noGrp="1"/>
          </p:cNvGraphicFramePr>
          <p:nvPr>
            <p:extLst>
              <p:ext uri="{D42A27DB-BD31-4B8C-83A1-F6EECF244321}">
                <p14:modId xmlns:p14="http://schemas.microsoft.com/office/powerpoint/2010/main" val="236833558"/>
              </p:ext>
            </p:extLst>
          </p:nvPr>
        </p:nvGraphicFramePr>
        <p:xfrm>
          <a:off x="735099" y="2075612"/>
          <a:ext cx="8736263" cy="3870850"/>
        </p:xfrm>
        <a:graphic>
          <a:graphicData uri="http://schemas.openxmlformats.org/drawingml/2006/table">
            <a:tbl>
              <a:tblPr>
                <a:tableStyleId>{5C22544A-7EE6-4342-B048-85BDC9FD1C3A}</a:tableStyleId>
              </a:tblPr>
              <a:tblGrid>
                <a:gridCol w="4209291">
                  <a:extLst>
                    <a:ext uri="{9D8B030D-6E8A-4147-A177-3AD203B41FA5}">
                      <a16:colId xmlns:a16="http://schemas.microsoft.com/office/drawing/2014/main" val="2232968349"/>
                    </a:ext>
                  </a:extLst>
                </a:gridCol>
                <a:gridCol w="4526972">
                  <a:extLst>
                    <a:ext uri="{9D8B030D-6E8A-4147-A177-3AD203B41FA5}">
                      <a16:colId xmlns:a16="http://schemas.microsoft.com/office/drawing/2014/main" val="3990591122"/>
                    </a:ext>
                  </a:extLst>
                </a:gridCol>
              </a:tblGrid>
              <a:tr h="478916">
                <a:tc>
                  <a:txBody>
                    <a:bodyPr/>
                    <a:lstStyle/>
                    <a:p>
                      <a:pPr algn="l" fontAlgn="ctr"/>
                      <a:r>
                        <a:rPr lang="zh-CN" altLang="en-US" sz="1200" b="1" u="none" strike="noStrike" dirty="0">
                          <a:effectLst/>
                        </a:rPr>
                        <a:t>事务</a:t>
                      </a:r>
                      <a:r>
                        <a:rPr lang="en" sz="1200" b="1" u="none" strike="noStrike" dirty="0">
                          <a:effectLst/>
                        </a:rPr>
                        <a:t>A</a:t>
                      </a:r>
                      <a:endParaRPr lang="en"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tc>
                  <a:txBody>
                    <a:bodyPr/>
                    <a:lstStyle/>
                    <a:p>
                      <a:pPr algn="l" fontAlgn="ctr"/>
                      <a:r>
                        <a:rPr lang="zh-CN" altLang="en-US" sz="1200" b="1" u="none" strike="noStrike" dirty="0">
                          <a:effectLst/>
                        </a:rPr>
                        <a:t>事务</a:t>
                      </a:r>
                      <a:r>
                        <a:rPr lang="en" sz="1200" b="1" u="none" strike="noStrike" dirty="0">
                          <a:effectLst/>
                        </a:rPr>
                        <a:t>B</a:t>
                      </a:r>
                      <a:endParaRPr lang="en"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extLst>
                  <a:ext uri="{0D108BD9-81ED-4DB2-BD59-A6C34878D82A}">
                    <a16:rowId xmlns:a16="http://schemas.microsoft.com/office/drawing/2014/main" val="3751469021"/>
                  </a:ext>
                </a:extLst>
              </a:tr>
              <a:tr h="478916">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begin;</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468691404"/>
                  </a:ext>
                </a:extLst>
              </a:tr>
              <a:tr h="482841">
                <a:tc>
                  <a:txBody>
                    <a:bodyPr/>
                    <a:lstStyle/>
                    <a:p>
                      <a:pPr algn="l" fontAlgn="ctr"/>
                      <a:r>
                        <a:rPr lang="en-US" altLang="zh-CN" sz="1200" u="none" strike="noStrike" dirty="0">
                          <a:effectLst/>
                        </a:rPr>
                        <a:t>select money from account where id = 1;</a:t>
                      </a:r>
                    </a:p>
                    <a:p>
                      <a:pPr algn="l" fontAlgn="ctr"/>
                      <a:r>
                        <a:rPr lang="en-US" altLang="zh-CN" sz="1200" b="0" i="0" u="none" strike="noStrike" dirty="0">
                          <a:solidFill>
                            <a:srgbClr val="000000"/>
                          </a:solidFill>
                          <a:effectLst/>
                          <a:latin typeface="等线" panose="02010600030101010101" pitchFamily="2" charset="-122"/>
                          <a:ea typeface="+mn-ea"/>
                        </a:rPr>
                        <a:t>--</a:t>
                      </a:r>
                      <a:r>
                        <a:rPr lang="zh-CN" altLang="en-US" sz="1200" b="0" i="0" u="none" strike="noStrike" dirty="0">
                          <a:solidFill>
                            <a:srgbClr val="000000"/>
                          </a:solidFill>
                          <a:effectLst/>
                          <a:latin typeface="等线" panose="02010600030101010101" pitchFamily="2" charset="-122"/>
                          <a:ea typeface="+mn-ea"/>
                        </a:rPr>
                        <a:t> 第一次读取得到 </a:t>
                      </a:r>
                      <a:r>
                        <a:rPr lang="en-US" altLang="zh-CN" sz="1200" b="0" i="0" u="none" strike="noStrike" dirty="0">
                          <a:solidFill>
                            <a:srgbClr val="000000"/>
                          </a:solidFill>
                          <a:effectLst/>
                          <a:latin typeface="等线" panose="02010600030101010101" pitchFamily="2" charset="-122"/>
                          <a:ea typeface="+mn-ea"/>
                        </a:rPr>
                        <a:t>500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864483721"/>
                  </a:ext>
                </a:extLst>
              </a:tr>
              <a:tr h="482841">
                <a:tc>
                  <a:txBody>
                    <a:bodyPr/>
                    <a:lstStyle/>
                    <a:p>
                      <a:pPr algn="l" fontAlgn="ct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begin;</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846583611"/>
                  </a:ext>
                </a:extLst>
              </a:tr>
              <a:tr h="482841">
                <a:tc>
                  <a:txBody>
                    <a:bodyPr/>
                    <a:lstStyle/>
                    <a:p>
                      <a:pPr algn="l" fontAlgn="ct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mn-ea"/>
                        </a:rPr>
                        <a:t>update account set money = money + 1000 where id = 1 </a:t>
                      </a:r>
                    </a:p>
                  </a:txBody>
                  <a:tcPr marL="9525" marR="9525" marT="9525" marB="0" anchor="ctr"/>
                </a:tc>
                <a:extLst>
                  <a:ext uri="{0D108BD9-81ED-4DB2-BD59-A6C34878D82A}">
                    <a16:rowId xmlns:a16="http://schemas.microsoft.com/office/drawing/2014/main" val="2825914112"/>
                  </a:ext>
                </a:extLst>
              </a:tr>
              <a:tr h="482841">
                <a:tc>
                  <a:txBody>
                    <a:bodyPr/>
                    <a:lstStyle/>
                    <a:p>
                      <a:pPr algn="l" fontAlgn="ctr"/>
                      <a:r>
                        <a:rPr lang="en-US" altLang="zh-CN" sz="1200" u="none" strike="noStrike" dirty="0">
                          <a:effectLst/>
                        </a:rPr>
                        <a:t>select money from account where id = 1;</a:t>
                      </a:r>
                    </a:p>
                    <a:p>
                      <a:pPr algn="l" fontAlgn="ctr"/>
                      <a:r>
                        <a:rPr lang="en-US" altLang="zh-CN" sz="1200" b="0" i="0" u="none" strike="noStrike" dirty="0">
                          <a:solidFill>
                            <a:srgbClr val="000000"/>
                          </a:solidFill>
                          <a:effectLst/>
                          <a:latin typeface="等线" panose="02010600030101010101" pitchFamily="2" charset="-122"/>
                          <a:ea typeface="+mn-ea"/>
                        </a:rPr>
                        <a:t>--</a:t>
                      </a:r>
                      <a:r>
                        <a:rPr lang="zh-CN" altLang="en-US" sz="1200" b="0" i="0" u="none" strike="noStrike" dirty="0">
                          <a:solidFill>
                            <a:srgbClr val="000000"/>
                          </a:solidFill>
                          <a:effectLst/>
                          <a:latin typeface="等线" panose="02010600030101010101" pitchFamily="2" charset="-122"/>
                          <a:ea typeface="+mn-ea"/>
                        </a:rPr>
                        <a:t> 事务</a:t>
                      </a:r>
                      <a:r>
                        <a:rPr lang="en-US" altLang="zh-CN" sz="1200" b="0" i="0" u="none" strike="noStrike" dirty="0">
                          <a:solidFill>
                            <a:srgbClr val="000000"/>
                          </a:solidFill>
                          <a:effectLst/>
                          <a:latin typeface="等线" panose="02010600030101010101" pitchFamily="2" charset="-122"/>
                          <a:ea typeface="+mn-ea"/>
                        </a:rPr>
                        <a:t>B</a:t>
                      </a:r>
                      <a:r>
                        <a:rPr lang="zh-CN" altLang="en-US" sz="1200" b="0" i="0" u="none" strike="noStrike" dirty="0">
                          <a:solidFill>
                            <a:srgbClr val="000000"/>
                          </a:solidFill>
                          <a:effectLst/>
                          <a:latin typeface="等线" panose="02010600030101010101" pitchFamily="2" charset="-122"/>
                          <a:ea typeface="+mn-ea"/>
                        </a:rPr>
                        <a:t>未提交，读取到的结果还是</a:t>
                      </a:r>
                      <a:r>
                        <a:rPr lang="en-US" altLang="zh-CN" sz="1200" b="0" i="0" u="none" strike="noStrike" dirty="0">
                          <a:solidFill>
                            <a:srgbClr val="000000"/>
                          </a:solidFill>
                          <a:effectLst/>
                          <a:latin typeface="等线" panose="02010600030101010101" pitchFamily="2" charset="-122"/>
                          <a:ea typeface="+mn-ea"/>
                        </a:rPr>
                        <a:t>500</a:t>
                      </a:r>
                      <a:r>
                        <a:rPr lang="zh-CN" altLang="en-US" sz="1200" b="0" i="0" u="none" strike="noStrike" dirty="0">
                          <a:solidFill>
                            <a:srgbClr val="000000"/>
                          </a:solidFill>
                          <a:effectLst/>
                          <a:latin typeface="等线" panose="02010600030101010101" pitchFamily="2" charset="-122"/>
                          <a:ea typeface="+mn-ea"/>
                        </a:rPr>
                        <a:t>，没有脏读问题</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en-US" altLang="zh-CN" sz="1200" b="0" i="0" u="none" strike="noStrike" dirty="0">
                        <a:solidFill>
                          <a:srgbClr val="000000"/>
                        </a:solidFill>
                        <a:effectLst/>
                        <a:latin typeface="等线" panose="02010600030101010101" pitchFamily="2" charset="-122"/>
                        <a:ea typeface="+mn-ea"/>
                      </a:endParaRPr>
                    </a:p>
                  </a:txBody>
                  <a:tcPr marL="9525" marR="9525" marT="9525" marB="0" anchor="ctr"/>
                </a:tc>
                <a:extLst>
                  <a:ext uri="{0D108BD9-81ED-4DB2-BD59-A6C34878D82A}">
                    <a16:rowId xmlns:a16="http://schemas.microsoft.com/office/drawing/2014/main" val="1634095947"/>
                  </a:ext>
                </a:extLst>
              </a:tr>
              <a:tr h="478916">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commit;</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682328991"/>
                  </a:ext>
                </a:extLst>
              </a:tr>
              <a:tr h="502738">
                <a:tc>
                  <a:txBody>
                    <a:bodyPr/>
                    <a:lstStyle/>
                    <a:p>
                      <a:pPr algn="l" fontAlgn="ctr"/>
                      <a:r>
                        <a:rPr lang="en-US" altLang="zh-CN" sz="1200" u="none" strike="noStrike" dirty="0">
                          <a:effectLst/>
                        </a:rPr>
                        <a:t>select money from account where id = 1;</a:t>
                      </a:r>
                    </a:p>
                    <a:p>
                      <a:pPr algn="l" fontAlgn="ctr"/>
                      <a:r>
                        <a:rPr lang="en-US" altLang="zh-CN" sz="1200" b="0" i="0" u="none" strike="noStrike" dirty="0">
                          <a:solidFill>
                            <a:srgbClr val="000000"/>
                          </a:solidFill>
                          <a:effectLst/>
                          <a:latin typeface="等线" panose="02010600030101010101" pitchFamily="2" charset="-122"/>
                          <a:ea typeface="+mn-ea"/>
                        </a:rPr>
                        <a:t>--</a:t>
                      </a:r>
                      <a:r>
                        <a:rPr lang="zh-CN" altLang="en-US" sz="1200" b="0" i="0" u="none" strike="noStrike" dirty="0">
                          <a:solidFill>
                            <a:srgbClr val="000000"/>
                          </a:solidFill>
                          <a:effectLst/>
                          <a:latin typeface="等线" panose="02010600030101010101" pitchFamily="2" charset="-122"/>
                          <a:ea typeface="+mn-ea"/>
                        </a:rPr>
                        <a:t> 事务</a:t>
                      </a:r>
                      <a:r>
                        <a:rPr lang="en-US" altLang="zh-CN" sz="1200" b="0" i="0" u="none" strike="noStrike" dirty="0">
                          <a:solidFill>
                            <a:srgbClr val="000000"/>
                          </a:solidFill>
                          <a:effectLst/>
                          <a:latin typeface="等线" panose="02010600030101010101" pitchFamily="2" charset="-122"/>
                          <a:ea typeface="+mn-ea"/>
                        </a:rPr>
                        <a:t>B</a:t>
                      </a:r>
                      <a:r>
                        <a:rPr lang="zh-CN" altLang="en-US" sz="1200" b="0" i="0" u="none" strike="noStrike" dirty="0">
                          <a:solidFill>
                            <a:srgbClr val="000000"/>
                          </a:solidFill>
                          <a:effectLst/>
                          <a:latin typeface="等线" panose="02010600030101010101" pitchFamily="2" charset="-122"/>
                          <a:ea typeface="+mn-ea"/>
                        </a:rPr>
                        <a:t>已提交，读取得到 </a:t>
                      </a:r>
                      <a:r>
                        <a:rPr lang="en-US" altLang="zh-CN" sz="1200" b="0" i="0" u="none" strike="noStrike" dirty="0">
                          <a:solidFill>
                            <a:srgbClr val="000000"/>
                          </a:solidFill>
                          <a:effectLst/>
                          <a:latin typeface="等线" panose="02010600030101010101" pitchFamily="2" charset="-122"/>
                          <a:ea typeface="+mn-ea"/>
                        </a:rPr>
                        <a:t>1500</a:t>
                      </a:r>
                      <a:r>
                        <a:rPr lang="zh-CN" altLang="en-US" sz="1200" b="0" i="0" u="none" strike="noStrike" dirty="0">
                          <a:solidFill>
                            <a:srgbClr val="000000"/>
                          </a:solidFill>
                          <a:effectLst/>
                          <a:latin typeface="等线" panose="02010600030101010101" pitchFamily="2" charset="-122"/>
                          <a:ea typeface="+mn-ea"/>
                        </a:rPr>
                        <a:t>，出现不可重复读</a:t>
                      </a:r>
                      <a:r>
                        <a:rPr lang="zh-CN" altLang="en-US" sz="1200" u="none" strike="noStrike" dirty="0">
                          <a:effectLst/>
                        </a:rPr>
                        <a:t>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e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780689654"/>
                  </a:ext>
                </a:extLst>
              </a:tr>
            </a:tbl>
          </a:graphicData>
        </a:graphic>
      </p:graphicFrame>
    </p:spTree>
    <p:extLst>
      <p:ext uri="{BB962C8B-B14F-4D97-AF65-F5344CB8AC3E}">
        <p14:creationId xmlns:p14="http://schemas.microsoft.com/office/powerpoint/2010/main" val="46749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512988" y="521724"/>
            <a:ext cx="7660168"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本节课的主要内容包括</a:t>
            </a:r>
          </a:p>
        </p:txBody>
      </p:sp>
      <p:sp>
        <p:nvSpPr>
          <p:cNvPr id="3" name="文本框 2">
            <a:extLst>
              <a:ext uri="{FF2B5EF4-FFF2-40B4-BE49-F238E27FC236}">
                <a16:creationId xmlns:a16="http://schemas.microsoft.com/office/drawing/2014/main" id="{21C06F9D-3597-D8B9-1E43-941F7E21AB78}"/>
              </a:ext>
            </a:extLst>
          </p:cNvPr>
          <p:cNvSpPr txBox="1"/>
          <p:nvPr/>
        </p:nvSpPr>
        <p:spPr>
          <a:xfrm>
            <a:off x="634749" y="1278854"/>
            <a:ext cx="7140473" cy="2802947"/>
          </a:xfrm>
          <a:prstGeom prst="rect">
            <a:avLst/>
          </a:prstGeom>
          <a:noFill/>
        </p:spPr>
        <p:txBody>
          <a:bodyPr wrap="square">
            <a:spAutoFit/>
          </a:bodyPr>
          <a:lstStyle/>
          <a:p>
            <a:pPr marL="342900" indent="-342900">
              <a:lnSpc>
                <a:spcPct val="150000"/>
              </a:lnSpc>
              <a:buFontTx/>
              <a:buChar char="-"/>
            </a:pPr>
            <a:r>
              <a:rPr lang="zh-CN" altLang="en-US" sz="2000" b="1" dirty="0">
                <a:solidFill>
                  <a:schemeClr val="accent4">
                    <a:lumMod val="40000"/>
                    <a:lumOff val="60000"/>
                  </a:schemeClr>
                </a:solidFill>
                <a:latin typeface="Helvetica Neue" panose="02000503000000020004" pitchFamily="2" charset="0"/>
              </a:rPr>
              <a:t>事务介绍</a:t>
            </a:r>
            <a:endParaRPr lang="en-US" altLang="zh-CN" sz="2000" b="1" dirty="0">
              <a:solidFill>
                <a:schemeClr val="accent4">
                  <a:lumMod val="40000"/>
                  <a:lumOff val="60000"/>
                </a:schemeClr>
              </a:solidFill>
              <a:latin typeface="Helvetica Neue" panose="02000503000000020004" pitchFamily="2" charset="0"/>
            </a:endParaRPr>
          </a:p>
          <a:p>
            <a:pPr marL="342900" indent="-342900">
              <a:lnSpc>
                <a:spcPct val="150000"/>
              </a:lnSpc>
              <a:buFontTx/>
              <a:buChar char="-"/>
            </a:pPr>
            <a:r>
              <a:rPr lang="zh-CN" altLang="en-US" sz="2000" b="1" dirty="0">
                <a:solidFill>
                  <a:schemeClr val="accent4">
                    <a:lumMod val="40000"/>
                    <a:lumOff val="60000"/>
                  </a:schemeClr>
                </a:solidFill>
                <a:latin typeface="Helvetica Neue" panose="02000503000000020004" pitchFamily="2" charset="0"/>
              </a:rPr>
              <a:t>事务操作演示</a:t>
            </a:r>
            <a:endParaRPr lang="en-US" altLang="zh-CN" sz="2000" b="1" dirty="0">
              <a:solidFill>
                <a:schemeClr val="accent4">
                  <a:lumMod val="40000"/>
                  <a:lumOff val="60000"/>
                </a:schemeClr>
              </a:solidFill>
              <a:latin typeface="Helvetica Neue" panose="02000503000000020004" pitchFamily="2" charset="0"/>
            </a:endParaRPr>
          </a:p>
          <a:p>
            <a:pPr marL="342900" indent="-342900">
              <a:lnSpc>
                <a:spcPct val="150000"/>
              </a:lnSpc>
              <a:buFontTx/>
              <a:buChar char="-"/>
            </a:pPr>
            <a:r>
              <a:rPr lang="zh-CN" altLang="en-US" sz="2000" b="1" dirty="0">
                <a:solidFill>
                  <a:schemeClr val="accent4">
                    <a:lumMod val="40000"/>
                    <a:lumOff val="60000"/>
                  </a:schemeClr>
                </a:solidFill>
                <a:latin typeface="Helvetica Neue" panose="02000503000000020004" pitchFamily="2" charset="0"/>
              </a:rPr>
              <a:t>事务的四大特性 </a:t>
            </a:r>
            <a:r>
              <a:rPr lang="en-US" altLang="zh-CN" sz="2000" b="1" dirty="0">
                <a:solidFill>
                  <a:schemeClr val="accent4">
                    <a:lumMod val="40000"/>
                    <a:lumOff val="60000"/>
                  </a:schemeClr>
                </a:solidFill>
                <a:latin typeface="Helvetica Neue" panose="02000503000000020004" pitchFamily="2" charset="0"/>
              </a:rPr>
              <a:t>-</a:t>
            </a:r>
            <a:r>
              <a:rPr lang="zh-CN" altLang="en-US" sz="2000" b="1" dirty="0">
                <a:solidFill>
                  <a:schemeClr val="accent4">
                    <a:lumMod val="40000"/>
                    <a:lumOff val="60000"/>
                  </a:schemeClr>
                </a:solidFill>
                <a:latin typeface="Helvetica Neue" panose="02000503000000020004" pitchFamily="2" charset="0"/>
              </a:rPr>
              <a:t> </a:t>
            </a:r>
            <a:r>
              <a:rPr lang="en-US" altLang="zh-CN" sz="2000" b="1" dirty="0">
                <a:solidFill>
                  <a:schemeClr val="accent4">
                    <a:lumMod val="40000"/>
                    <a:lumOff val="60000"/>
                  </a:schemeClr>
                </a:solidFill>
                <a:latin typeface="Helvetica Neue" panose="02000503000000020004" pitchFamily="2" charset="0"/>
              </a:rPr>
              <a:t>ACID</a:t>
            </a:r>
          </a:p>
          <a:p>
            <a:pPr marL="342900" indent="-342900">
              <a:lnSpc>
                <a:spcPct val="150000"/>
              </a:lnSpc>
              <a:buFontTx/>
              <a:buChar char="-"/>
            </a:pPr>
            <a:r>
              <a:rPr lang="zh-CN" altLang="en-US" sz="2000" b="1" dirty="0">
                <a:solidFill>
                  <a:schemeClr val="accent4">
                    <a:lumMod val="40000"/>
                    <a:lumOff val="60000"/>
                  </a:schemeClr>
                </a:solidFill>
                <a:latin typeface="Helvetica Neue" panose="02000503000000020004" pitchFamily="2" charset="0"/>
              </a:rPr>
              <a:t>事务的并发问题</a:t>
            </a:r>
            <a:endParaRPr lang="en-US" altLang="zh-CN" sz="2000" b="1" dirty="0">
              <a:solidFill>
                <a:schemeClr val="accent4">
                  <a:lumMod val="40000"/>
                  <a:lumOff val="60000"/>
                </a:schemeClr>
              </a:solidFill>
              <a:latin typeface="Helvetica Neue" panose="02000503000000020004" pitchFamily="2" charset="0"/>
            </a:endParaRPr>
          </a:p>
          <a:p>
            <a:pPr marL="342900" indent="-342900">
              <a:lnSpc>
                <a:spcPct val="150000"/>
              </a:lnSpc>
              <a:buFontTx/>
              <a:buChar char="-"/>
            </a:pPr>
            <a:r>
              <a:rPr lang="zh-CN" altLang="en-US" sz="2000" b="1" dirty="0">
                <a:solidFill>
                  <a:schemeClr val="accent4">
                    <a:lumMod val="40000"/>
                    <a:lumOff val="60000"/>
                  </a:schemeClr>
                </a:solidFill>
                <a:latin typeface="Helvetica Neue" panose="02000503000000020004" pitchFamily="2" charset="0"/>
              </a:rPr>
              <a:t>事务隔离级别</a:t>
            </a:r>
            <a:endParaRPr lang="en-US" altLang="zh-CN" sz="2000" b="1" dirty="0">
              <a:solidFill>
                <a:schemeClr val="accent4">
                  <a:lumMod val="40000"/>
                  <a:lumOff val="60000"/>
                </a:schemeClr>
              </a:solidFill>
              <a:latin typeface="Helvetica Neue" panose="02000503000000020004" pitchFamily="2" charset="0"/>
            </a:endParaRPr>
          </a:p>
          <a:p>
            <a:pPr marL="342900" indent="-342900">
              <a:lnSpc>
                <a:spcPct val="150000"/>
              </a:lnSpc>
              <a:buFontTx/>
              <a:buChar char="-"/>
            </a:pPr>
            <a:r>
              <a:rPr lang="zh-CN" altLang="en-US" sz="2000" b="1" dirty="0">
                <a:solidFill>
                  <a:schemeClr val="accent4">
                    <a:lumMod val="40000"/>
                    <a:lumOff val="60000"/>
                  </a:schemeClr>
                </a:solidFill>
                <a:latin typeface="Helvetica Neue" panose="02000503000000020004" pitchFamily="2" charset="0"/>
              </a:rPr>
              <a:t>事务隔离级别实现的关键 </a:t>
            </a:r>
            <a:r>
              <a:rPr lang="en-US" altLang="zh-CN" sz="2000" b="1" dirty="0">
                <a:solidFill>
                  <a:schemeClr val="accent4">
                    <a:lumMod val="40000"/>
                    <a:lumOff val="60000"/>
                  </a:schemeClr>
                </a:solidFill>
                <a:latin typeface="Helvetica Neue" panose="02000503000000020004" pitchFamily="2" charset="0"/>
              </a:rPr>
              <a:t>-</a:t>
            </a:r>
            <a:r>
              <a:rPr lang="zh-CN" altLang="en-US" sz="2000" b="1" dirty="0">
                <a:solidFill>
                  <a:schemeClr val="accent4">
                    <a:lumMod val="40000"/>
                    <a:lumOff val="60000"/>
                  </a:schemeClr>
                </a:solidFill>
                <a:latin typeface="Helvetica Neue" panose="02000503000000020004" pitchFamily="2" charset="0"/>
              </a:rPr>
              <a:t> </a:t>
            </a:r>
            <a:r>
              <a:rPr lang="en-US" altLang="zh-CN" sz="2000" b="1" dirty="0">
                <a:solidFill>
                  <a:schemeClr val="accent4">
                    <a:lumMod val="40000"/>
                    <a:lumOff val="60000"/>
                  </a:schemeClr>
                </a:solidFill>
                <a:latin typeface="Helvetica Neue" panose="02000503000000020004" pitchFamily="2" charset="0"/>
              </a:rPr>
              <a:t>MVCC</a:t>
            </a:r>
          </a:p>
        </p:txBody>
      </p:sp>
    </p:spTree>
    <p:extLst>
      <p:ext uri="{BB962C8B-B14F-4D97-AF65-F5344CB8AC3E}">
        <p14:creationId xmlns:p14="http://schemas.microsoft.com/office/powerpoint/2010/main" val="1355500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事务隔离级别 </a:t>
            </a:r>
            <a:r>
              <a:rPr lang="en-US" altLang="zh-CN" sz="4800" b="1" dirty="0">
                <a:latin typeface="Helvetica Neue" panose="02000503000000020004" pitchFamily="2" charset="0"/>
              </a:rPr>
              <a:t>–</a:t>
            </a:r>
            <a:r>
              <a:rPr lang="zh-CN" altLang="en-US" sz="4800" b="1" dirty="0">
                <a:latin typeface="Helvetica Neue" panose="02000503000000020004" pitchFamily="2" charset="0"/>
              </a:rPr>
              <a:t> 可重复读</a:t>
            </a:r>
            <a:endParaRPr lang="zh-CN" altLang="en-US" dirty="0"/>
          </a:p>
        </p:txBody>
      </p:sp>
      <p:sp>
        <p:nvSpPr>
          <p:cNvPr id="4" name="文本框 3">
            <a:extLst>
              <a:ext uri="{FF2B5EF4-FFF2-40B4-BE49-F238E27FC236}">
                <a16:creationId xmlns:a16="http://schemas.microsoft.com/office/drawing/2014/main" id="{310834D3-232F-AF5F-4D2D-5A153C4E9381}"/>
              </a:ext>
            </a:extLst>
          </p:cNvPr>
          <p:cNvSpPr txBox="1"/>
          <p:nvPr/>
        </p:nvSpPr>
        <p:spPr>
          <a:xfrm>
            <a:off x="735100" y="1406636"/>
            <a:ext cx="6320456" cy="463204"/>
          </a:xfrm>
          <a:prstGeom prst="rect">
            <a:avLst/>
          </a:prstGeom>
          <a:noFill/>
        </p:spPr>
        <p:txBody>
          <a:bodyPr wrap="square">
            <a:spAutoFit/>
          </a:bodyPr>
          <a:lstStyle/>
          <a:p>
            <a:pPr>
              <a:lnSpc>
                <a:spcPct val="150000"/>
              </a:lnSpc>
            </a:pPr>
            <a:r>
              <a:rPr lang="zh-CN" altLang="en-US" b="1" dirty="0">
                <a:solidFill>
                  <a:srgbClr val="FFE79A"/>
                </a:solidFill>
                <a:latin typeface="Helvetica Neue" panose="02000503000000020004" pitchFamily="2" charset="0"/>
              </a:rPr>
              <a:t>演示</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可重复读</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隔离级别是否解决不可重复读问题</a:t>
            </a:r>
            <a:endParaRPr lang="en-US" altLang="zh-CN" dirty="0">
              <a:solidFill>
                <a:schemeClr val="bg1"/>
              </a:solidFill>
              <a:latin typeface="Helvetica Neue" panose="02000503000000020004" pitchFamily="2" charset="0"/>
            </a:endParaRPr>
          </a:p>
        </p:txBody>
      </p:sp>
      <p:graphicFrame>
        <p:nvGraphicFramePr>
          <p:cNvPr id="6" name="表格 5">
            <a:extLst>
              <a:ext uri="{FF2B5EF4-FFF2-40B4-BE49-F238E27FC236}">
                <a16:creationId xmlns:a16="http://schemas.microsoft.com/office/drawing/2014/main" id="{A8F6BB2B-7921-559C-3466-205AD8AFDEE5}"/>
              </a:ext>
            </a:extLst>
          </p:cNvPr>
          <p:cNvGraphicFramePr>
            <a:graphicFrameLocks noGrp="1"/>
          </p:cNvGraphicFramePr>
          <p:nvPr>
            <p:extLst>
              <p:ext uri="{D42A27DB-BD31-4B8C-83A1-F6EECF244321}">
                <p14:modId xmlns:p14="http://schemas.microsoft.com/office/powerpoint/2010/main" val="2836757681"/>
              </p:ext>
            </p:extLst>
          </p:nvPr>
        </p:nvGraphicFramePr>
        <p:xfrm>
          <a:off x="735100" y="2076945"/>
          <a:ext cx="8736263" cy="3870850"/>
        </p:xfrm>
        <a:graphic>
          <a:graphicData uri="http://schemas.openxmlformats.org/drawingml/2006/table">
            <a:tbl>
              <a:tblPr>
                <a:tableStyleId>{5C22544A-7EE6-4342-B048-85BDC9FD1C3A}</a:tableStyleId>
              </a:tblPr>
              <a:tblGrid>
                <a:gridCol w="4367479">
                  <a:extLst>
                    <a:ext uri="{9D8B030D-6E8A-4147-A177-3AD203B41FA5}">
                      <a16:colId xmlns:a16="http://schemas.microsoft.com/office/drawing/2014/main" val="2232968349"/>
                    </a:ext>
                  </a:extLst>
                </a:gridCol>
                <a:gridCol w="4368784">
                  <a:extLst>
                    <a:ext uri="{9D8B030D-6E8A-4147-A177-3AD203B41FA5}">
                      <a16:colId xmlns:a16="http://schemas.microsoft.com/office/drawing/2014/main" val="3990591122"/>
                    </a:ext>
                  </a:extLst>
                </a:gridCol>
              </a:tblGrid>
              <a:tr h="478916">
                <a:tc>
                  <a:txBody>
                    <a:bodyPr/>
                    <a:lstStyle/>
                    <a:p>
                      <a:pPr algn="l" fontAlgn="ctr"/>
                      <a:r>
                        <a:rPr lang="zh-CN" altLang="en-US" sz="1200" b="1" u="none" strike="noStrike" dirty="0">
                          <a:effectLst/>
                        </a:rPr>
                        <a:t>事务</a:t>
                      </a:r>
                      <a:r>
                        <a:rPr lang="en" sz="1200" b="1" u="none" strike="noStrike" dirty="0">
                          <a:effectLst/>
                        </a:rPr>
                        <a:t>A</a:t>
                      </a:r>
                      <a:endParaRPr lang="en"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tc>
                  <a:txBody>
                    <a:bodyPr/>
                    <a:lstStyle/>
                    <a:p>
                      <a:pPr algn="l" fontAlgn="ctr"/>
                      <a:r>
                        <a:rPr lang="zh-CN" altLang="en-US" sz="1200" b="1" u="none" strike="noStrike" dirty="0">
                          <a:effectLst/>
                        </a:rPr>
                        <a:t>事务</a:t>
                      </a:r>
                      <a:r>
                        <a:rPr lang="en" sz="1200" b="1" u="none" strike="noStrike" dirty="0">
                          <a:effectLst/>
                        </a:rPr>
                        <a:t>B</a:t>
                      </a:r>
                      <a:endParaRPr lang="en"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extLst>
                  <a:ext uri="{0D108BD9-81ED-4DB2-BD59-A6C34878D82A}">
                    <a16:rowId xmlns:a16="http://schemas.microsoft.com/office/drawing/2014/main" val="3751469021"/>
                  </a:ext>
                </a:extLst>
              </a:tr>
              <a:tr h="478916">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begin;</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468691404"/>
                  </a:ext>
                </a:extLst>
              </a:tr>
              <a:tr h="482841">
                <a:tc>
                  <a:txBody>
                    <a:bodyPr/>
                    <a:lstStyle/>
                    <a:p>
                      <a:pPr algn="l" fontAlgn="ctr"/>
                      <a:r>
                        <a:rPr lang="en-US" altLang="zh-CN" sz="1200" u="none" strike="noStrike" dirty="0">
                          <a:effectLst/>
                        </a:rPr>
                        <a:t>select money from account where id = 1;</a:t>
                      </a:r>
                    </a:p>
                    <a:p>
                      <a:pPr algn="l" fontAlgn="ctr"/>
                      <a:r>
                        <a:rPr lang="en-US" altLang="zh-CN" sz="1200" b="0" i="0" u="none" strike="noStrike" dirty="0">
                          <a:solidFill>
                            <a:srgbClr val="000000"/>
                          </a:solidFill>
                          <a:effectLst/>
                          <a:latin typeface="等线" panose="02010600030101010101" pitchFamily="2" charset="-122"/>
                          <a:ea typeface="+mn-ea"/>
                        </a:rPr>
                        <a:t>--</a:t>
                      </a:r>
                      <a:r>
                        <a:rPr lang="zh-CN" altLang="en-US" sz="1200" b="0" i="0" u="none" strike="noStrike" dirty="0">
                          <a:solidFill>
                            <a:srgbClr val="000000"/>
                          </a:solidFill>
                          <a:effectLst/>
                          <a:latin typeface="等线" panose="02010600030101010101" pitchFamily="2" charset="-122"/>
                          <a:ea typeface="+mn-ea"/>
                        </a:rPr>
                        <a:t> 第一次读取得到 </a:t>
                      </a:r>
                      <a:r>
                        <a:rPr lang="en-US" altLang="zh-CN" sz="1200" b="0" i="0" u="none" strike="noStrike" dirty="0">
                          <a:solidFill>
                            <a:srgbClr val="000000"/>
                          </a:solidFill>
                          <a:effectLst/>
                          <a:latin typeface="等线" panose="02010600030101010101" pitchFamily="2" charset="-122"/>
                          <a:ea typeface="+mn-ea"/>
                        </a:rPr>
                        <a:t>1500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864483721"/>
                  </a:ext>
                </a:extLst>
              </a:tr>
              <a:tr h="482841">
                <a:tc>
                  <a:txBody>
                    <a:bodyPr/>
                    <a:lstStyle/>
                    <a:p>
                      <a:pPr algn="l" fontAlgn="ct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begin;</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846583611"/>
                  </a:ext>
                </a:extLst>
              </a:tr>
              <a:tr h="482841">
                <a:tc>
                  <a:txBody>
                    <a:bodyPr/>
                    <a:lstStyle/>
                    <a:p>
                      <a:pPr algn="l" fontAlgn="ct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mn-ea"/>
                        </a:rPr>
                        <a:t>update account set money = money + 1000 where id = 1 </a:t>
                      </a:r>
                    </a:p>
                  </a:txBody>
                  <a:tcPr marL="9525" marR="9525" marT="9525" marB="0" anchor="ctr"/>
                </a:tc>
                <a:extLst>
                  <a:ext uri="{0D108BD9-81ED-4DB2-BD59-A6C34878D82A}">
                    <a16:rowId xmlns:a16="http://schemas.microsoft.com/office/drawing/2014/main" val="2825914112"/>
                  </a:ext>
                </a:extLst>
              </a:tr>
              <a:tr h="482841">
                <a:tc>
                  <a:txBody>
                    <a:bodyPr/>
                    <a:lstStyle/>
                    <a:p>
                      <a:pPr algn="l" fontAlgn="ctr"/>
                      <a:r>
                        <a:rPr lang="en-US" altLang="zh-CN" sz="1200" u="none" strike="noStrike" dirty="0">
                          <a:effectLst/>
                        </a:rPr>
                        <a:t>select money from account where id = 1;</a:t>
                      </a:r>
                    </a:p>
                    <a:p>
                      <a:pPr algn="l" fontAlgn="ctr"/>
                      <a:r>
                        <a:rPr lang="en-US" altLang="zh-CN" sz="1200" b="0" i="0" u="none" strike="noStrike" dirty="0">
                          <a:solidFill>
                            <a:srgbClr val="000000"/>
                          </a:solidFill>
                          <a:effectLst/>
                          <a:latin typeface="等线" panose="02010600030101010101" pitchFamily="2" charset="-122"/>
                          <a:ea typeface="+mn-ea"/>
                        </a:rPr>
                        <a:t>--</a:t>
                      </a:r>
                      <a:r>
                        <a:rPr lang="zh-CN" altLang="en-US" sz="1200" b="0" i="0" u="none" strike="noStrike" dirty="0">
                          <a:solidFill>
                            <a:srgbClr val="000000"/>
                          </a:solidFill>
                          <a:effectLst/>
                          <a:latin typeface="等线" panose="02010600030101010101" pitchFamily="2" charset="-122"/>
                          <a:ea typeface="+mn-ea"/>
                        </a:rPr>
                        <a:t> 事务</a:t>
                      </a:r>
                      <a:r>
                        <a:rPr lang="en-US" altLang="zh-CN" sz="1200" b="0" i="0" u="none" strike="noStrike" dirty="0">
                          <a:solidFill>
                            <a:srgbClr val="000000"/>
                          </a:solidFill>
                          <a:effectLst/>
                          <a:latin typeface="等线" panose="02010600030101010101" pitchFamily="2" charset="-122"/>
                          <a:ea typeface="+mn-ea"/>
                        </a:rPr>
                        <a:t>B</a:t>
                      </a:r>
                      <a:r>
                        <a:rPr lang="zh-CN" altLang="en-US" sz="1200" b="0" i="0" u="none" strike="noStrike" dirty="0">
                          <a:solidFill>
                            <a:srgbClr val="000000"/>
                          </a:solidFill>
                          <a:effectLst/>
                          <a:latin typeface="等线" panose="02010600030101010101" pitchFamily="2" charset="-122"/>
                          <a:ea typeface="+mn-ea"/>
                        </a:rPr>
                        <a:t>未提交，读取到的结果还是</a:t>
                      </a:r>
                      <a:r>
                        <a:rPr lang="en-US" altLang="zh-CN" sz="1200" b="0" i="0" u="none" strike="noStrike" dirty="0">
                          <a:solidFill>
                            <a:srgbClr val="000000"/>
                          </a:solidFill>
                          <a:effectLst/>
                          <a:latin typeface="等线" panose="02010600030101010101" pitchFamily="2" charset="-122"/>
                          <a:ea typeface="+mn-ea"/>
                        </a:rPr>
                        <a:t>1500</a:t>
                      </a:r>
                      <a:r>
                        <a:rPr lang="zh-CN" altLang="en-US" sz="1200" b="0" i="0" u="none" strike="noStrike" dirty="0">
                          <a:solidFill>
                            <a:srgbClr val="000000"/>
                          </a:solidFill>
                          <a:effectLst/>
                          <a:latin typeface="等线" panose="02010600030101010101" pitchFamily="2" charset="-122"/>
                          <a:ea typeface="+mn-ea"/>
                        </a:rPr>
                        <a:t>，没有脏读问题</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en-US" altLang="zh-CN" sz="1200" b="0" i="0" u="none" strike="noStrike" dirty="0">
                        <a:solidFill>
                          <a:srgbClr val="000000"/>
                        </a:solidFill>
                        <a:effectLst/>
                        <a:latin typeface="等线" panose="02010600030101010101" pitchFamily="2" charset="-122"/>
                        <a:ea typeface="+mn-ea"/>
                      </a:endParaRPr>
                    </a:p>
                  </a:txBody>
                  <a:tcPr marL="9525" marR="9525" marT="9525" marB="0" anchor="ctr"/>
                </a:tc>
                <a:extLst>
                  <a:ext uri="{0D108BD9-81ED-4DB2-BD59-A6C34878D82A}">
                    <a16:rowId xmlns:a16="http://schemas.microsoft.com/office/drawing/2014/main" val="1634095947"/>
                  </a:ext>
                </a:extLst>
              </a:tr>
              <a:tr h="478916">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commit;</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682328991"/>
                  </a:ext>
                </a:extLst>
              </a:tr>
              <a:tr h="502738">
                <a:tc>
                  <a:txBody>
                    <a:bodyPr/>
                    <a:lstStyle/>
                    <a:p>
                      <a:pPr algn="l" fontAlgn="ctr"/>
                      <a:r>
                        <a:rPr lang="en-US" altLang="zh-CN" sz="1200" u="none" strike="noStrike" dirty="0">
                          <a:effectLst/>
                        </a:rPr>
                        <a:t>select money from account where id = 1;</a:t>
                      </a:r>
                    </a:p>
                    <a:p>
                      <a:pPr algn="l" fontAlgn="ctr"/>
                      <a:r>
                        <a:rPr lang="en-US" altLang="zh-CN" sz="1200" b="0" i="0" u="none" strike="noStrike" dirty="0">
                          <a:solidFill>
                            <a:srgbClr val="000000"/>
                          </a:solidFill>
                          <a:effectLst/>
                          <a:latin typeface="等线" panose="02010600030101010101" pitchFamily="2" charset="-122"/>
                          <a:ea typeface="+mn-ea"/>
                        </a:rPr>
                        <a:t>--</a:t>
                      </a:r>
                      <a:r>
                        <a:rPr lang="zh-CN" altLang="en-US" sz="1200" b="0" i="0" u="none" strike="noStrike" dirty="0">
                          <a:solidFill>
                            <a:srgbClr val="000000"/>
                          </a:solidFill>
                          <a:effectLst/>
                          <a:latin typeface="等线" panose="02010600030101010101" pitchFamily="2" charset="-122"/>
                          <a:ea typeface="+mn-ea"/>
                        </a:rPr>
                        <a:t> 事务</a:t>
                      </a:r>
                      <a:r>
                        <a:rPr lang="en-US" altLang="zh-CN" sz="1200" b="0" i="0" u="none" strike="noStrike" dirty="0">
                          <a:solidFill>
                            <a:srgbClr val="000000"/>
                          </a:solidFill>
                          <a:effectLst/>
                          <a:latin typeface="等线" panose="02010600030101010101" pitchFamily="2" charset="-122"/>
                          <a:ea typeface="+mn-ea"/>
                        </a:rPr>
                        <a:t>B</a:t>
                      </a:r>
                      <a:r>
                        <a:rPr lang="zh-CN" altLang="en-US" sz="1200" b="0" i="0" u="none" strike="noStrike" dirty="0">
                          <a:solidFill>
                            <a:srgbClr val="000000"/>
                          </a:solidFill>
                          <a:effectLst/>
                          <a:latin typeface="等线" panose="02010600030101010101" pitchFamily="2" charset="-122"/>
                          <a:ea typeface="+mn-ea"/>
                        </a:rPr>
                        <a:t>已提交，读取到的结果仍为 </a:t>
                      </a:r>
                      <a:r>
                        <a:rPr lang="en-US" altLang="zh-CN" sz="1200" b="0" i="0" u="none" strike="noStrike" dirty="0">
                          <a:solidFill>
                            <a:srgbClr val="000000"/>
                          </a:solidFill>
                          <a:effectLst/>
                          <a:latin typeface="等线" panose="02010600030101010101" pitchFamily="2" charset="-122"/>
                          <a:ea typeface="+mn-ea"/>
                        </a:rPr>
                        <a:t>1500</a:t>
                      </a:r>
                      <a:r>
                        <a:rPr lang="zh-CN" altLang="en-US" sz="1200" b="0" i="0" u="none" strike="noStrike" dirty="0">
                          <a:solidFill>
                            <a:srgbClr val="000000"/>
                          </a:solidFill>
                          <a:effectLst/>
                          <a:latin typeface="等线" panose="02010600030101010101" pitchFamily="2" charset="-122"/>
                          <a:ea typeface="+mn-ea"/>
                        </a:rPr>
                        <a:t>，没有不可重复读问题</a:t>
                      </a:r>
                      <a:r>
                        <a:rPr lang="zh-CN" altLang="en-US" sz="1200" u="none" strike="noStrike" dirty="0">
                          <a:effectLst/>
                        </a:rPr>
                        <a:t>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e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780689654"/>
                  </a:ext>
                </a:extLst>
              </a:tr>
            </a:tbl>
          </a:graphicData>
        </a:graphic>
      </p:graphicFrame>
    </p:spTree>
    <p:extLst>
      <p:ext uri="{BB962C8B-B14F-4D97-AF65-F5344CB8AC3E}">
        <p14:creationId xmlns:p14="http://schemas.microsoft.com/office/powerpoint/2010/main" val="124396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事务隔离级别 </a:t>
            </a:r>
            <a:r>
              <a:rPr lang="en-US" altLang="zh-CN" sz="4800" b="1" dirty="0">
                <a:latin typeface="Helvetica Neue" panose="02000503000000020004" pitchFamily="2" charset="0"/>
              </a:rPr>
              <a:t>–</a:t>
            </a:r>
            <a:r>
              <a:rPr lang="zh-CN" altLang="en-US" sz="4800" b="1" dirty="0">
                <a:latin typeface="Helvetica Neue" panose="02000503000000020004" pitchFamily="2" charset="0"/>
              </a:rPr>
              <a:t> 可重复读</a:t>
            </a:r>
            <a:endParaRPr lang="zh-CN" altLang="en-US" dirty="0"/>
          </a:p>
        </p:txBody>
      </p:sp>
      <p:sp>
        <p:nvSpPr>
          <p:cNvPr id="4" name="文本框 3">
            <a:extLst>
              <a:ext uri="{FF2B5EF4-FFF2-40B4-BE49-F238E27FC236}">
                <a16:creationId xmlns:a16="http://schemas.microsoft.com/office/drawing/2014/main" id="{310834D3-232F-AF5F-4D2D-5A153C4E9381}"/>
              </a:ext>
            </a:extLst>
          </p:cNvPr>
          <p:cNvSpPr txBox="1"/>
          <p:nvPr/>
        </p:nvSpPr>
        <p:spPr>
          <a:xfrm>
            <a:off x="735099" y="1406636"/>
            <a:ext cx="10553789" cy="878702"/>
          </a:xfrm>
          <a:prstGeom prst="rect">
            <a:avLst/>
          </a:prstGeom>
          <a:noFill/>
        </p:spPr>
        <p:txBody>
          <a:bodyPr wrap="square">
            <a:spAutoFit/>
          </a:bodyPr>
          <a:lstStyle/>
          <a:p>
            <a:pPr>
              <a:lnSpc>
                <a:spcPct val="150000"/>
              </a:lnSpc>
            </a:pP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可重复读</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解决不可重复读问题的原理是 </a:t>
            </a:r>
            <a:r>
              <a:rPr lang="en-US" altLang="zh-CN" b="1" dirty="0">
                <a:solidFill>
                  <a:srgbClr val="FFE79A"/>
                </a:solidFill>
                <a:latin typeface="Helvetica Neue" panose="02000503000000020004" pitchFamily="2" charset="0"/>
              </a:rPr>
              <a:t>MVCC</a:t>
            </a:r>
            <a:r>
              <a:rPr lang="zh-CN" altLang="en-US" b="1" dirty="0">
                <a:solidFill>
                  <a:srgbClr val="FFE79A"/>
                </a:solidFill>
                <a:latin typeface="Helvetica Neue" panose="02000503000000020004" pitchFamily="2" charset="0"/>
              </a:rPr>
              <a:t>，事务在第一次执行 </a:t>
            </a:r>
            <a:r>
              <a:rPr lang="en-US" altLang="zh-CN" b="1" dirty="0">
                <a:solidFill>
                  <a:srgbClr val="FFE79A"/>
                </a:solidFill>
                <a:latin typeface="Helvetica Neue" panose="02000503000000020004" pitchFamily="2" charset="0"/>
              </a:rPr>
              <a:t>SQL</a:t>
            </a:r>
            <a:r>
              <a:rPr lang="zh-CN" altLang="en-US" b="1" dirty="0">
                <a:solidFill>
                  <a:srgbClr val="FFE79A"/>
                </a:solidFill>
                <a:latin typeface="Helvetica Neue" panose="02000503000000020004" pitchFamily="2" charset="0"/>
              </a:rPr>
              <a:t> 时生成快照。</a:t>
            </a:r>
            <a:endParaRPr lang="en-US" altLang="zh-CN" b="1" dirty="0">
              <a:solidFill>
                <a:srgbClr val="FFE79A"/>
              </a:solidFill>
              <a:latin typeface="Helvetica Neue" panose="02000503000000020004" pitchFamily="2" charset="0"/>
            </a:endParaRPr>
          </a:p>
          <a:p>
            <a:pPr>
              <a:lnSpc>
                <a:spcPct val="150000"/>
              </a:lnSpc>
            </a:pPr>
            <a:r>
              <a:rPr lang="zh-CN" altLang="en-US" b="1" dirty="0">
                <a:solidFill>
                  <a:schemeClr val="bg1"/>
                </a:solidFill>
                <a:latin typeface="Helvetica Neue" panose="02000503000000020004" pitchFamily="2" charset="0"/>
              </a:rPr>
              <a:t>注意</a:t>
            </a:r>
            <a:r>
              <a:rPr lang="zh-CN" altLang="en-US" b="1" dirty="0">
                <a:solidFill>
                  <a:srgbClr val="FFE79A"/>
                </a:solidFill>
                <a:latin typeface="Helvetica Neue" panose="02000503000000020004" pitchFamily="2" charset="0"/>
              </a:rPr>
              <a:t>：是第一次执行</a:t>
            </a:r>
            <a:r>
              <a:rPr lang="en-US" altLang="zh-CN" b="1" dirty="0">
                <a:solidFill>
                  <a:srgbClr val="FFE79A"/>
                </a:solidFill>
                <a:latin typeface="Helvetica Neue" panose="02000503000000020004" pitchFamily="2" charset="0"/>
              </a:rPr>
              <a:t>SQL</a:t>
            </a:r>
            <a:r>
              <a:rPr lang="zh-CN" altLang="en-US" b="1" dirty="0">
                <a:solidFill>
                  <a:srgbClr val="FFE79A"/>
                </a:solidFill>
                <a:latin typeface="Helvetica Neue" panose="02000503000000020004" pitchFamily="2" charset="0"/>
              </a:rPr>
              <a:t>时，不是执行 </a:t>
            </a:r>
            <a:r>
              <a:rPr lang="en-US" altLang="zh-CN" b="1" dirty="0">
                <a:solidFill>
                  <a:srgbClr val="FFE79A"/>
                </a:solidFill>
                <a:latin typeface="Helvetica Neue" panose="02000503000000020004" pitchFamily="2" charset="0"/>
              </a:rPr>
              <a:t>begin</a:t>
            </a:r>
            <a:r>
              <a:rPr lang="zh-CN" altLang="en-US" b="1" dirty="0">
                <a:solidFill>
                  <a:srgbClr val="FFE79A"/>
                </a:solidFill>
                <a:latin typeface="Helvetica Neue" panose="02000503000000020004" pitchFamily="2" charset="0"/>
              </a:rPr>
              <a:t> 开启事务时。</a:t>
            </a:r>
            <a:endParaRPr lang="en-US" altLang="zh-CN" dirty="0">
              <a:solidFill>
                <a:schemeClr val="bg1"/>
              </a:solidFill>
              <a:latin typeface="Helvetica Neue" panose="02000503000000020004" pitchFamily="2" charset="0"/>
            </a:endParaRPr>
          </a:p>
        </p:txBody>
      </p:sp>
      <p:graphicFrame>
        <p:nvGraphicFramePr>
          <p:cNvPr id="2" name="表格 1">
            <a:extLst>
              <a:ext uri="{FF2B5EF4-FFF2-40B4-BE49-F238E27FC236}">
                <a16:creationId xmlns:a16="http://schemas.microsoft.com/office/drawing/2014/main" id="{7348D39D-6B88-47AD-DE9B-B0903E9E6EC3}"/>
              </a:ext>
            </a:extLst>
          </p:cNvPr>
          <p:cNvGraphicFramePr>
            <a:graphicFrameLocks noGrp="1"/>
          </p:cNvGraphicFramePr>
          <p:nvPr>
            <p:extLst>
              <p:ext uri="{D42A27DB-BD31-4B8C-83A1-F6EECF244321}">
                <p14:modId xmlns:p14="http://schemas.microsoft.com/office/powerpoint/2010/main" val="1124371193"/>
              </p:ext>
            </p:extLst>
          </p:nvPr>
        </p:nvGraphicFramePr>
        <p:xfrm>
          <a:off x="735099" y="2546196"/>
          <a:ext cx="9628101" cy="2905168"/>
        </p:xfrm>
        <a:graphic>
          <a:graphicData uri="http://schemas.openxmlformats.org/drawingml/2006/table">
            <a:tbl>
              <a:tblPr>
                <a:tableStyleId>{5C22544A-7EE6-4342-B048-85BDC9FD1C3A}</a:tableStyleId>
              </a:tblPr>
              <a:tblGrid>
                <a:gridCol w="5338323">
                  <a:extLst>
                    <a:ext uri="{9D8B030D-6E8A-4147-A177-3AD203B41FA5}">
                      <a16:colId xmlns:a16="http://schemas.microsoft.com/office/drawing/2014/main" val="2232968349"/>
                    </a:ext>
                  </a:extLst>
                </a:gridCol>
                <a:gridCol w="4289778">
                  <a:extLst>
                    <a:ext uri="{9D8B030D-6E8A-4147-A177-3AD203B41FA5}">
                      <a16:colId xmlns:a16="http://schemas.microsoft.com/office/drawing/2014/main" val="3990591122"/>
                    </a:ext>
                  </a:extLst>
                </a:gridCol>
              </a:tblGrid>
              <a:tr h="478916">
                <a:tc>
                  <a:txBody>
                    <a:bodyPr/>
                    <a:lstStyle/>
                    <a:p>
                      <a:pPr algn="l" fontAlgn="ctr"/>
                      <a:r>
                        <a:rPr lang="zh-CN" altLang="en-US" sz="1200" b="1" u="none" strike="noStrike" dirty="0">
                          <a:effectLst/>
                        </a:rPr>
                        <a:t>事务</a:t>
                      </a:r>
                      <a:r>
                        <a:rPr lang="en" sz="1200" b="1" u="none" strike="noStrike" dirty="0">
                          <a:effectLst/>
                        </a:rPr>
                        <a:t>A</a:t>
                      </a:r>
                      <a:endParaRPr lang="en"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tc>
                  <a:txBody>
                    <a:bodyPr/>
                    <a:lstStyle/>
                    <a:p>
                      <a:pPr algn="l" fontAlgn="ctr"/>
                      <a:r>
                        <a:rPr lang="zh-CN" altLang="en-US" sz="1200" b="1" u="none" strike="noStrike" dirty="0">
                          <a:effectLst/>
                        </a:rPr>
                        <a:t>事务</a:t>
                      </a:r>
                      <a:r>
                        <a:rPr lang="en" sz="1200" b="1" u="none" strike="noStrike" dirty="0">
                          <a:effectLst/>
                        </a:rPr>
                        <a:t>B</a:t>
                      </a:r>
                      <a:endParaRPr lang="en"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extLst>
                  <a:ext uri="{0D108BD9-81ED-4DB2-BD59-A6C34878D82A}">
                    <a16:rowId xmlns:a16="http://schemas.microsoft.com/office/drawing/2014/main" val="3751469021"/>
                  </a:ext>
                </a:extLst>
              </a:tr>
              <a:tr h="478916">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begin;</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468691404"/>
                  </a:ext>
                </a:extLst>
              </a:tr>
              <a:tr h="482841">
                <a:tc>
                  <a:txBody>
                    <a:bodyPr/>
                    <a:lstStyle/>
                    <a:p>
                      <a:pPr algn="l" fontAlgn="ct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begin;</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846583611"/>
                  </a:ext>
                </a:extLst>
              </a:tr>
              <a:tr h="482841">
                <a:tc>
                  <a:txBody>
                    <a:bodyPr/>
                    <a:lstStyle/>
                    <a:p>
                      <a:pPr algn="l" fontAlgn="ct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mn-ea"/>
                        </a:rPr>
                        <a:t>update account set money = money + 1000 where id = 1 </a:t>
                      </a:r>
                    </a:p>
                  </a:txBody>
                  <a:tcPr marL="9525" marR="9525" marT="9525" marB="0" anchor="ctr"/>
                </a:tc>
                <a:extLst>
                  <a:ext uri="{0D108BD9-81ED-4DB2-BD59-A6C34878D82A}">
                    <a16:rowId xmlns:a16="http://schemas.microsoft.com/office/drawing/2014/main" val="2825914112"/>
                  </a:ext>
                </a:extLst>
              </a:tr>
              <a:tr h="478916">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commit;</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682328991"/>
                  </a:ext>
                </a:extLst>
              </a:tr>
              <a:tr h="502738">
                <a:tc>
                  <a:txBody>
                    <a:bodyPr/>
                    <a:lstStyle/>
                    <a:p>
                      <a:pPr algn="l" fontAlgn="ctr"/>
                      <a:r>
                        <a:rPr lang="en-US" altLang="zh-CN" sz="1200" u="none" strike="noStrike" dirty="0">
                          <a:effectLst/>
                        </a:rPr>
                        <a:t>select money from account where id = 1;</a:t>
                      </a:r>
                    </a:p>
                    <a:p>
                      <a:pPr algn="l" fontAlgn="ctr"/>
                      <a:r>
                        <a:rPr lang="en-US" altLang="zh-CN" sz="1200" b="0" i="0" u="none" strike="noStrike" dirty="0">
                          <a:solidFill>
                            <a:srgbClr val="000000"/>
                          </a:solidFill>
                          <a:effectLst/>
                          <a:latin typeface="等线" panose="02010600030101010101" pitchFamily="2" charset="-122"/>
                          <a:ea typeface="+mn-ea"/>
                        </a:rPr>
                        <a:t>--</a:t>
                      </a:r>
                      <a:r>
                        <a:rPr lang="zh-CN" altLang="en-US" sz="1200" b="0" i="0" u="none" strike="noStrike" dirty="0">
                          <a:solidFill>
                            <a:srgbClr val="000000"/>
                          </a:solidFill>
                          <a:effectLst/>
                          <a:latin typeface="等线" panose="02010600030101010101" pitchFamily="2" charset="-122"/>
                          <a:ea typeface="+mn-ea"/>
                        </a:rPr>
                        <a:t> 事务</a:t>
                      </a:r>
                      <a:r>
                        <a:rPr lang="en-US" altLang="zh-CN" sz="1200" b="0" i="0" u="none" strike="noStrike" dirty="0">
                          <a:solidFill>
                            <a:srgbClr val="000000"/>
                          </a:solidFill>
                          <a:effectLst/>
                          <a:latin typeface="等线" panose="02010600030101010101" pitchFamily="2" charset="-122"/>
                          <a:ea typeface="+mn-ea"/>
                        </a:rPr>
                        <a:t>B</a:t>
                      </a:r>
                      <a:r>
                        <a:rPr lang="zh-CN" altLang="en-US" sz="1200" b="0" i="0" u="none" strike="noStrike" dirty="0">
                          <a:solidFill>
                            <a:srgbClr val="000000"/>
                          </a:solidFill>
                          <a:effectLst/>
                          <a:latin typeface="等线" panose="02010600030101010101" pitchFamily="2" charset="-122"/>
                          <a:ea typeface="+mn-ea"/>
                        </a:rPr>
                        <a:t>已提交，此时才生成快照，读取到的结果为事务</a:t>
                      </a:r>
                      <a:r>
                        <a:rPr lang="en-US" altLang="zh-CN" sz="1200" b="0" i="0" u="none" strike="noStrike" dirty="0">
                          <a:solidFill>
                            <a:srgbClr val="000000"/>
                          </a:solidFill>
                          <a:effectLst/>
                          <a:latin typeface="等线" panose="02010600030101010101" pitchFamily="2" charset="-122"/>
                          <a:ea typeface="+mn-ea"/>
                        </a:rPr>
                        <a:t>B</a:t>
                      </a:r>
                      <a:r>
                        <a:rPr lang="zh-CN" altLang="en-US" sz="1200" b="0" i="0" u="none" strike="noStrike" dirty="0">
                          <a:solidFill>
                            <a:srgbClr val="000000"/>
                          </a:solidFill>
                          <a:effectLst/>
                          <a:latin typeface="等线" panose="02010600030101010101" pitchFamily="2" charset="-122"/>
                          <a:ea typeface="+mn-ea"/>
                        </a:rPr>
                        <a:t>更新后的结果 </a:t>
                      </a:r>
                      <a:r>
                        <a:rPr lang="en-US" altLang="zh-CN" sz="1200" b="0" i="0" u="none" strike="noStrike" dirty="0">
                          <a:solidFill>
                            <a:srgbClr val="000000"/>
                          </a:solidFill>
                          <a:effectLst/>
                          <a:latin typeface="等线" panose="02010600030101010101" pitchFamily="2" charset="-122"/>
                          <a:ea typeface="+mn-ea"/>
                        </a:rPr>
                        <a:t>3500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e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780689654"/>
                  </a:ext>
                </a:extLst>
              </a:tr>
            </a:tbl>
          </a:graphicData>
        </a:graphic>
      </p:graphicFrame>
    </p:spTree>
    <p:extLst>
      <p:ext uri="{BB962C8B-B14F-4D97-AF65-F5344CB8AC3E}">
        <p14:creationId xmlns:p14="http://schemas.microsoft.com/office/powerpoint/2010/main" val="3306508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事务隔离级别 </a:t>
            </a:r>
            <a:r>
              <a:rPr lang="en-US" altLang="zh-CN" sz="4800" b="1" dirty="0">
                <a:latin typeface="Helvetica Neue" panose="02000503000000020004" pitchFamily="2" charset="0"/>
              </a:rPr>
              <a:t>–</a:t>
            </a:r>
            <a:r>
              <a:rPr lang="zh-CN" altLang="en-US" sz="4800" b="1" dirty="0">
                <a:latin typeface="Helvetica Neue" panose="02000503000000020004" pitchFamily="2" charset="0"/>
              </a:rPr>
              <a:t> 可重复读</a:t>
            </a:r>
            <a:endParaRPr lang="zh-CN" altLang="en-US" dirty="0"/>
          </a:p>
        </p:txBody>
      </p:sp>
      <p:sp>
        <p:nvSpPr>
          <p:cNvPr id="4" name="文本框 3">
            <a:extLst>
              <a:ext uri="{FF2B5EF4-FFF2-40B4-BE49-F238E27FC236}">
                <a16:creationId xmlns:a16="http://schemas.microsoft.com/office/drawing/2014/main" id="{310834D3-232F-AF5F-4D2D-5A153C4E9381}"/>
              </a:ext>
            </a:extLst>
          </p:cNvPr>
          <p:cNvSpPr txBox="1"/>
          <p:nvPr/>
        </p:nvSpPr>
        <p:spPr>
          <a:xfrm>
            <a:off x="735100" y="1406636"/>
            <a:ext cx="10034500" cy="463204"/>
          </a:xfrm>
          <a:prstGeom prst="rect">
            <a:avLst/>
          </a:prstGeom>
          <a:noFill/>
        </p:spPr>
        <p:txBody>
          <a:bodyPr wrap="square">
            <a:spAutoFit/>
          </a:bodyPr>
          <a:lstStyle/>
          <a:p>
            <a:pPr>
              <a:lnSpc>
                <a:spcPct val="150000"/>
              </a:lnSpc>
            </a:pPr>
            <a:r>
              <a:rPr lang="zh-CN" altLang="en-US" b="1" dirty="0">
                <a:solidFill>
                  <a:srgbClr val="FFE79A"/>
                </a:solidFill>
                <a:latin typeface="Helvetica Neue" panose="02000503000000020004" pitchFamily="2" charset="0"/>
              </a:rPr>
              <a:t>演示</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可重复读</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隔离级别是否解决幻读问题，情况一：不会出现幻读</a:t>
            </a:r>
            <a:endParaRPr lang="en-US" altLang="zh-CN" dirty="0">
              <a:solidFill>
                <a:schemeClr val="bg1"/>
              </a:solidFill>
              <a:latin typeface="Helvetica Neue" panose="02000503000000020004" pitchFamily="2" charset="0"/>
            </a:endParaRPr>
          </a:p>
        </p:txBody>
      </p:sp>
      <p:graphicFrame>
        <p:nvGraphicFramePr>
          <p:cNvPr id="2" name="表格 1">
            <a:extLst>
              <a:ext uri="{FF2B5EF4-FFF2-40B4-BE49-F238E27FC236}">
                <a16:creationId xmlns:a16="http://schemas.microsoft.com/office/drawing/2014/main" id="{4287BE93-524A-CDED-0DDE-3394A14297A3}"/>
              </a:ext>
            </a:extLst>
          </p:cNvPr>
          <p:cNvGraphicFramePr>
            <a:graphicFrameLocks noGrp="1"/>
          </p:cNvGraphicFramePr>
          <p:nvPr>
            <p:extLst>
              <p:ext uri="{D42A27DB-BD31-4B8C-83A1-F6EECF244321}">
                <p14:modId xmlns:p14="http://schemas.microsoft.com/office/powerpoint/2010/main" val="717826725"/>
              </p:ext>
            </p:extLst>
          </p:nvPr>
        </p:nvGraphicFramePr>
        <p:xfrm>
          <a:off x="735100" y="2063355"/>
          <a:ext cx="8736263" cy="3388009"/>
        </p:xfrm>
        <a:graphic>
          <a:graphicData uri="http://schemas.openxmlformats.org/drawingml/2006/table">
            <a:tbl>
              <a:tblPr>
                <a:tableStyleId>{5C22544A-7EE6-4342-B048-85BDC9FD1C3A}</a:tableStyleId>
              </a:tblPr>
              <a:tblGrid>
                <a:gridCol w="4209291">
                  <a:extLst>
                    <a:ext uri="{9D8B030D-6E8A-4147-A177-3AD203B41FA5}">
                      <a16:colId xmlns:a16="http://schemas.microsoft.com/office/drawing/2014/main" val="2232968349"/>
                    </a:ext>
                  </a:extLst>
                </a:gridCol>
                <a:gridCol w="4526972">
                  <a:extLst>
                    <a:ext uri="{9D8B030D-6E8A-4147-A177-3AD203B41FA5}">
                      <a16:colId xmlns:a16="http://schemas.microsoft.com/office/drawing/2014/main" val="3990591122"/>
                    </a:ext>
                  </a:extLst>
                </a:gridCol>
              </a:tblGrid>
              <a:tr h="478916">
                <a:tc>
                  <a:txBody>
                    <a:bodyPr/>
                    <a:lstStyle/>
                    <a:p>
                      <a:pPr algn="l" fontAlgn="ctr"/>
                      <a:r>
                        <a:rPr lang="zh-CN" altLang="en-US" sz="1200" b="1" u="none" strike="noStrike" dirty="0">
                          <a:effectLst/>
                        </a:rPr>
                        <a:t>事务</a:t>
                      </a:r>
                      <a:r>
                        <a:rPr lang="en" sz="1200" b="1" u="none" strike="noStrike" dirty="0">
                          <a:effectLst/>
                        </a:rPr>
                        <a:t>A</a:t>
                      </a:r>
                      <a:endParaRPr lang="en"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tc>
                  <a:txBody>
                    <a:bodyPr/>
                    <a:lstStyle/>
                    <a:p>
                      <a:pPr algn="l" fontAlgn="ctr"/>
                      <a:r>
                        <a:rPr lang="zh-CN" altLang="en-US" sz="1200" b="1" u="none" strike="noStrike" dirty="0">
                          <a:effectLst/>
                        </a:rPr>
                        <a:t>事务</a:t>
                      </a:r>
                      <a:r>
                        <a:rPr lang="en" sz="1200" b="1" u="none" strike="noStrike" dirty="0">
                          <a:effectLst/>
                        </a:rPr>
                        <a:t>B</a:t>
                      </a:r>
                      <a:endParaRPr lang="en"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extLst>
                  <a:ext uri="{0D108BD9-81ED-4DB2-BD59-A6C34878D82A}">
                    <a16:rowId xmlns:a16="http://schemas.microsoft.com/office/drawing/2014/main" val="3751469021"/>
                  </a:ext>
                </a:extLst>
              </a:tr>
              <a:tr h="478916">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begin;</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468691404"/>
                  </a:ext>
                </a:extLst>
              </a:tr>
              <a:tr h="482841">
                <a:tc>
                  <a:txBody>
                    <a:bodyPr/>
                    <a:lstStyle/>
                    <a:p>
                      <a:pPr algn="l" fontAlgn="ctr"/>
                      <a:r>
                        <a:rPr lang="en-US" altLang="zh-CN" sz="1200" u="none" strike="noStrike" dirty="0">
                          <a:effectLst/>
                        </a:rPr>
                        <a:t>select name from account where money &gt;1000;</a:t>
                      </a:r>
                    </a:p>
                    <a:p>
                      <a:pPr algn="l" fontAlgn="ctr"/>
                      <a:r>
                        <a:rPr lang="en-US" altLang="zh-CN" sz="1200" b="0" i="0" u="none" strike="noStrike" dirty="0">
                          <a:solidFill>
                            <a:srgbClr val="000000"/>
                          </a:solidFill>
                          <a:effectLst/>
                          <a:latin typeface="等线" panose="02010600030101010101" pitchFamily="2" charset="-122"/>
                          <a:ea typeface="+mn-ea"/>
                        </a:rPr>
                        <a:t>--</a:t>
                      </a:r>
                      <a:r>
                        <a:rPr lang="zh-CN" altLang="en-US" sz="1200" b="0" i="0" u="none" strike="noStrike" dirty="0">
                          <a:solidFill>
                            <a:srgbClr val="000000"/>
                          </a:solidFill>
                          <a:effectLst/>
                          <a:latin typeface="等线" panose="02010600030101010101" pitchFamily="2" charset="-122"/>
                          <a:ea typeface="+mn-ea"/>
                        </a:rPr>
                        <a:t> 第一次读取，得到结果集</a:t>
                      </a:r>
                      <a:r>
                        <a:rPr lang="en-US" altLang="zh-CN" sz="1200" b="0" i="0" u="none" strike="noStrike" dirty="0">
                          <a:solidFill>
                            <a:srgbClr val="000000"/>
                          </a:solidFill>
                          <a:effectLst/>
                          <a:latin typeface="等线" panose="02010600030101010101" pitchFamily="2" charset="-122"/>
                          <a:ea typeface="+mn-ea"/>
                        </a:rPr>
                        <a:t> {</a:t>
                      </a:r>
                      <a:r>
                        <a:rPr lang="zh-CN" altLang="en-US" sz="1200" b="0" i="0" u="none" strike="noStrike" dirty="0">
                          <a:solidFill>
                            <a:srgbClr val="000000"/>
                          </a:solidFill>
                          <a:effectLst/>
                          <a:latin typeface="等线" panose="02010600030101010101" pitchFamily="2" charset="-122"/>
                          <a:ea typeface="+mn-ea"/>
                        </a:rPr>
                        <a:t>张三</a:t>
                      </a:r>
                      <a:r>
                        <a:rPr lang="en-US" altLang="zh-CN" sz="1200" b="0" i="0" u="none" strike="noStrike" dirty="0">
                          <a:solidFill>
                            <a:srgbClr val="000000"/>
                          </a:solidFill>
                          <a:effectLst/>
                          <a:latin typeface="等线" panose="02010600030101010101" pitchFamily="2" charset="-122"/>
                          <a:ea typeface="+mn-ea"/>
                        </a:rPr>
                        <a:t>, </a:t>
                      </a:r>
                      <a:r>
                        <a:rPr lang="zh-CN" altLang="en-US" sz="1200" b="0" i="0" u="none" strike="noStrike" dirty="0">
                          <a:solidFill>
                            <a:srgbClr val="000000"/>
                          </a:solidFill>
                          <a:effectLst/>
                          <a:latin typeface="等线" panose="02010600030101010101" pitchFamily="2" charset="-122"/>
                          <a:ea typeface="+mn-ea"/>
                        </a:rPr>
                        <a:t>李四</a:t>
                      </a:r>
                      <a:r>
                        <a:rPr lang="en-US" altLang="zh-CN" sz="1200" b="0" i="0" u="none" strike="noStrike" dirty="0">
                          <a:solidFill>
                            <a:srgbClr val="000000"/>
                          </a:solidFill>
                          <a:effectLst/>
                          <a:latin typeface="等线" panose="02010600030101010101" pitchFamily="2" charset="-122"/>
                          <a:ea typeface="+mn-ea"/>
                        </a:rPr>
                        <a:t>}</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864483721"/>
                  </a:ext>
                </a:extLst>
              </a:tr>
              <a:tr h="482841">
                <a:tc>
                  <a:txBody>
                    <a:bodyPr/>
                    <a:lstStyle/>
                    <a:p>
                      <a:pPr algn="l" fontAlgn="ct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begin;</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846583611"/>
                  </a:ext>
                </a:extLst>
              </a:tr>
              <a:tr h="482841">
                <a:tc>
                  <a:txBody>
                    <a:bodyPr/>
                    <a:lstStyle/>
                    <a:p>
                      <a:pPr algn="l" fontAlgn="ct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mn-ea"/>
                        </a:rPr>
                        <a:t>insert into account (name, money) values (</a:t>
                      </a:r>
                      <a:r>
                        <a:rPr lang="zh-CN" altLang="en-US" sz="1200" b="0" i="0" u="none" strike="noStrike" dirty="0">
                          <a:solidFill>
                            <a:srgbClr val="000000"/>
                          </a:solidFill>
                          <a:effectLst/>
                          <a:latin typeface="等线" panose="02010600030101010101" pitchFamily="2" charset="-122"/>
                          <a:ea typeface="+mn-ea"/>
                        </a:rPr>
                        <a:t>王五</a:t>
                      </a:r>
                      <a:r>
                        <a:rPr lang="en-US" altLang="zh-CN" sz="1200" b="0" i="0" u="none" strike="noStrike" dirty="0">
                          <a:solidFill>
                            <a:srgbClr val="000000"/>
                          </a:solidFill>
                          <a:effectLst/>
                          <a:latin typeface="等线" panose="02010600030101010101" pitchFamily="2" charset="-122"/>
                          <a:ea typeface="+mn-ea"/>
                        </a:rPr>
                        <a:t>, 1500);</a:t>
                      </a:r>
                    </a:p>
                  </a:txBody>
                  <a:tcPr marL="9525" marR="9525" marT="9525" marB="0" anchor="ctr"/>
                </a:tc>
                <a:extLst>
                  <a:ext uri="{0D108BD9-81ED-4DB2-BD59-A6C34878D82A}">
                    <a16:rowId xmlns:a16="http://schemas.microsoft.com/office/drawing/2014/main" val="2825914112"/>
                  </a:ext>
                </a:extLst>
              </a:tr>
              <a:tr h="478916">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commit;</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682328991"/>
                  </a:ext>
                </a:extLst>
              </a:tr>
              <a:tr h="502738">
                <a:tc>
                  <a:txBody>
                    <a:bodyPr/>
                    <a:lstStyle/>
                    <a:p>
                      <a:pPr algn="l" fontAlgn="ctr"/>
                      <a:r>
                        <a:rPr lang="en-US" altLang="zh-CN" sz="1200" u="none" strike="noStrike" dirty="0">
                          <a:effectLst/>
                        </a:rPr>
                        <a:t>select name from account where money &gt;1000;</a:t>
                      </a:r>
                    </a:p>
                    <a:p>
                      <a:pPr algn="l" fontAlgn="ctr"/>
                      <a:r>
                        <a:rPr lang="en-US" altLang="zh-CN" sz="1200" b="0" i="0" u="none" strike="noStrike" dirty="0">
                          <a:solidFill>
                            <a:srgbClr val="000000"/>
                          </a:solidFill>
                          <a:effectLst/>
                          <a:latin typeface="等线" panose="02010600030101010101" pitchFamily="2" charset="-122"/>
                          <a:ea typeface="+mn-ea"/>
                        </a:rPr>
                        <a:t>--</a:t>
                      </a:r>
                      <a:r>
                        <a:rPr lang="zh-CN" altLang="en-US" sz="1200" b="0" i="0" u="none" strike="noStrike" dirty="0">
                          <a:solidFill>
                            <a:srgbClr val="000000"/>
                          </a:solidFill>
                          <a:effectLst/>
                          <a:latin typeface="等线" panose="02010600030101010101" pitchFamily="2" charset="-122"/>
                          <a:ea typeface="+mn-ea"/>
                        </a:rPr>
                        <a:t> 第二次读取，得到结果集</a:t>
                      </a:r>
                      <a:r>
                        <a:rPr lang="en-US" altLang="zh-CN" sz="1200" b="0" i="0" u="none" strike="noStrike" dirty="0">
                          <a:solidFill>
                            <a:srgbClr val="000000"/>
                          </a:solidFill>
                          <a:effectLst/>
                          <a:latin typeface="等线" panose="02010600030101010101" pitchFamily="2" charset="-122"/>
                          <a:ea typeface="+mn-ea"/>
                        </a:rPr>
                        <a:t> {</a:t>
                      </a:r>
                      <a:r>
                        <a:rPr lang="zh-CN" altLang="en-US" sz="1200" b="0" i="0" u="none" strike="noStrike" dirty="0">
                          <a:solidFill>
                            <a:srgbClr val="000000"/>
                          </a:solidFill>
                          <a:effectLst/>
                          <a:latin typeface="等线" panose="02010600030101010101" pitchFamily="2" charset="-122"/>
                          <a:ea typeface="+mn-ea"/>
                        </a:rPr>
                        <a:t>张三</a:t>
                      </a:r>
                      <a:r>
                        <a:rPr lang="en-US" altLang="zh-CN" sz="1200" b="0" i="0" u="none" strike="noStrike" dirty="0">
                          <a:solidFill>
                            <a:srgbClr val="000000"/>
                          </a:solidFill>
                          <a:effectLst/>
                          <a:latin typeface="等线" panose="02010600030101010101" pitchFamily="2" charset="-122"/>
                          <a:ea typeface="+mn-ea"/>
                        </a:rPr>
                        <a:t>, </a:t>
                      </a:r>
                      <a:r>
                        <a:rPr lang="zh-CN" altLang="en-US" sz="1200" b="0" i="0" u="none" strike="noStrike" dirty="0">
                          <a:solidFill>
                            <a:srgbClr val="000000"/>
                          </a:solidFill>
                          <a:effectLst/>
                          <a:latin typeface="等线" panose="02010600030101010101" pitchFamily="2" charset="-122"/>
                          <a:ea typeface="+mn-ea"/>
                        </a:rPr>
                        <a:t>李四</a:t>
                      </a:r>
                      <a:r>
                        <a:rPr lang="en-US" altLang="zh-CN" sz="1200" b="0" i="0" u="none" strike="noStrike" dirty="0">
                          <a:solidFill>
                            <a:srgbClr val="000000"/>
                          </a:solidFill>
                          <a:effectLst/>
                          <a:latin typeface="等线" panose="02010600030101010101" pitchFamily="2" charset="-122"/>
                          <a:ea typeface="+mn-ea"/>
                        </a:rPr>
                        <a:t>}</a:t>
                      </a:r>
                      <a:r>
                        <a:rPr lang="zh-CN" altLang="en-US" sz="1200" b="0" i="0" u="none" strike="noStrike" dirty="0">
                          <a:solidFill>
                            <a:srgbClr val="000000"/>
                          </a:solidFill>
                          <a:effectLst/>
                          <a:latin typeface="等线" panose="02010600030101010101" pitchFamily="2" charset="-122"/>
                          <a:ea typeface="+mn-ea"/>
                        </a:rPr>
                        <a:t>，未出现幻读</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e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780689654"/>
                  </a:ext>
                </a:extLst>
              </a:tr>
            </a:tbl>
          </a:graphicData>
        </a:graphic>
      </p:graphicFrame>
    </p:spTree>
    <p:extLst>
      <p:ext uri="{BB962C8B-B14F-4D97-AF65-F5344CB8AC3E}">
        <p14:creationId xmlns:p14="http://schemas.microsoft.com/office/powerpoint/2010/main" val="891420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事务隔离级别 </a:t>
            </a:r>
            <a:r>
              <a:rPr lang="en-US" altLang="zh-CN" sz="4800" b="1" dirty="0">
                <a:latin typeface="Helvetica Neue" panose="02000503000000020004" pitchFamily="2" charset="0"/>
              </a:rPr>
              <a:t>–</a:t>
            </a:r>
            <a:r>
              <a:rPr lang="zh-CN" altLang="en-US" sz="4800" b="1" dirty="0">
                <a:latin typeface="Helvetica Neue" panose="02000503000000020004" pitchFamily="2" charset="0"/>
              </a:rPr>
              <a:t> 可重复读</a:t>
            </a:r>
            <a:endParaRPr lang="zh-CN" altLang="en-US" dirty="0"/>
          </a:p>
        </p:txBody>
      </p:sp>
      <p:sp>
        <p:nvSpPr>
          <p:cNvPr id="4" name="文本框 3">
            <a:extLst>
              <a:ext uri="{FF2B5EF4-FFF2-40B4-BE49-F238E27FC236}">
                <a16:creationId xmlns:a16="http://schemas.microsoft.com/office/drawing/2014/main" id="{310834D3-232F-AF5F-4D2D-5A153C4E9381}"/>
              </a:ext>
            </a:extLst>
          </p:cNvPr>
          <p:cNvSpPr txBox="1"/>
          <p:nvPr/>
        </p:nvSpPr>
        <p:spPr>
          <a:xfrm>
            <a:off x="735099" y="1406636"/>
            <a:ext cx="9413611" cy="463204"/>
          </a:xfrm>
          <a:prstGeom prst="rect">
            <a:avLst/>
          </a:prstGeom>
          <a:noFill/>
        </p:spPr>
        <p:txBody>
          <a:bodyPr wrap="square">
            <a:spAutoFit/>
          </a:bodyPr>
          <a:lstStyle/>
          <a:p>
            <a:pPr>
              <a:lnSpc>
                <a:spcPct val="150000"/>
              </a:lnSpc>
            </a:pPr>
            <a:r>
              <a:rPr lang="zh-CN" altLang="en-US" b="1" dirty="0">
                <a:solidFill>
                  <a:srgbClr val="FFE79A"/>
                </a:solidFill>
                <a:latin typeface="Helvetica Neue" panose="02000503000000020004" pitchFamily="2" charset="0"/>
              </a:rPr>
              <a:t>演示</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可重复读</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隔离级别是否解决幻读问题，情况二：出现幻读。</a:t>
            </a:r>
            <a:endParaRPr lang="en-US" altLang="zh-CN" dirty="0">
              <a:solidFill>
                <a:schemeClr val="bg1"/>
              </a:solidFill>
              <a:latin typeface="Helvetica Neue" panose="02000503000000020004" pitchFamily="2" charset="0"/>
            </a:endParaRPr>
          </a:p>
        </p:txBody>
      </p:sp>
      <p:graphicFrame>
        <p:nvGraphicFramePr>
          <p:cNvPr id="2" name="表格 1">
            <a:extLst>
              <a:ext uri="{FF2B5EF4-FFF2-40B4-BE49-F238E27FC236}">
                <a16:creationId xmlns:a16="http://schemas.microsoft.com/office/drawing/2014/main" id="{4287BE93-524A-CDED-0DDE-3394A14297A3}"/>
              </a:ext>
            </a:extLst>
          </p:cNvPr>
          <p:cNvGraphicFramePr>
            <a:graphicFrameLocks noGrp="1"/>
          </p:cNvGraphicFramePr>
          <p:nvPr>
            <p:extLst>
              <p:ext uri="{D42A27DB-BD31-4B8C-83A1-F6EECF244321}">
                <p14:modId xmlns:p14="http://schemas.microsoft.com/office/powerpoint/2010/main" val="3808525813"/>
              </p:ext>
            </p:extLst>
          </p:nvPr>
        </p:nvGraphicFramePr>
        <p:xfrm>
          <a:off x="735100" y="2063355"/>
          <a:ext cx="8736263" cy="3866925"/>
        </p:xfrm>
        <a:graphic>
          <a:graphicData uri="http://schemas.openxmlformats.org/drawingml/2006/table">
            <a:tbl>
              <a:tblPr>
                <a:tableStyleId>{5C22544A-7EE6-4342-B048-85BDC9FD1C3A}</a:tableStyleId>
              </a:tblPr>
              <a:tblGrid>
                <a:gridCol w="4457789">
                  <a:extLst>
                    <a:ext uri="{9D8B030D-6E8A-4147-A177-3AD203B41FA5}">
                      <a16:colId xmlns:a16="http://schemas.microsoft.com/office/drawing/2014/main" val="2232968349"/>
                    </a:ext>
                  </a:extLst>
                </a:gridCol>
                <a:gridCol w="4278474">
                  <a:extLst>
                    <a:ext uri="{9D8B030D-6E8A-4147-A177-3AD203B41FA5}">
                      <a16:colId xmlns:a16="http://schemas.microsoft.com/office/drawing/2014/main" val="3990591122"/>
                    </a:ext>
                  </a:extLst>
                </a:gridCol>
              </a:tblGrid>
              <a:tr h="478916">
                <a:tc>
                  <a:txBody>
                    <a:bodyPr/>
                    <a:lstStyle/>
                    <a:p>
                      <a:pPr algn="l" fontAlgn="ctr"/>
                      <a:r>
                        <a:rPr lang="zh-CN" altLang="en-US" sz="1200" b="1" u="none" strike="noStrike" dirty="0">
                          <a:effectLst/>
                        </a:rPr>
                        <a:t>事务</a:t>
                      </a:r>
                      <a:r>
                        <a:rPr lang="en" sz="1200" b="1" u="none" strike="noStrike" dirty="0">
                          <a:effectLst/>
                        </a:rPr>
                        <a:t>A</a:t>
                      </a:r>
                      <a:endParaRPr lang="en"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tc>
                  <a:txBody>
                    <a:bodyPr/>
                    <a:lstStyle/>
                    <a:p>
                      <a:pPr algn="l" fontAlgn="ctr"/>
                      <a:r>
                        <a:rPr lang="zh-CN" altLang="en-US" sz="1200" b="1" u="none" strike="noStrike" dirty="0">
                          <a:effectLst/>
                        </a:rPr>
                        <a:t>事务</a:t>
                      </a:r>
                      <a:r>
                        <a:rPr lang="en" sz="1200" b="1" u="none" strike="noStrike" dirty="0">
                          <a:effectLst/>
                        </a:rPr>
                        <a:t>B</a:t>
                      </a:r>
                      <a:endParaRPr lang="en"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extLst>
                  <a:ext uri="{0D108BD9-81ED-4DB2-BD59-A6C34878D82A}">
                    <a16:rowId xmlns:a16="http://schemas.microsoft.com/office/drawing/2014/main" val="3751469021"/>
                  </a:ext>
                </a:extLst>
              </a:tr>
              <a:tr h="478916">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begin;</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468691404"/>
                  </a:ext>
                </a:extLst>
              </a:tr>
              <a:tr h="482841">
                <a:tc>
                  <a:txBody>
                    <a:bodyPr/>
                    <a:lstStyle/>
                    <a:p>
                      <a:pPr algn="l" fontAlgn="ctr"/>
                      <a:r>
                        <a:rPr lang="en-US" altLang="zh-CN" sz="1200" u="none" strike="noStrike" dirty="0">
                          <a:effectLst/>
                        </a:rPr>
                        <a:t>select name from account where money &gt;1000;</a:t>
                      </a:r>
                    </a:p>
                    <a:p>
                      <a:pPr algn="l" fontAlgn="ctr"/>
                      <a:r>
                        <a:rPr lang="en-US" altLang="zh-CN" sz="1200" b="0" i="0" u="none" strike="noStrike" dirty="0">
                          <a:solidFill>
                            <a:srgbClr val="000000"/>
                          </a:solidFill>
                          <a:effectLst/>
                          <a:latin typeface="等线" panose="02010600030101010101" pitchFamily="2" charset="-122"/>
                          <a:ea typeface="+mn-ea"/>
                        </a:rPr>
                        <a:t>--</a:t>
                      </a:r>
                      <a:r>
                        <a:rPr lang="zh-CN" altLang="en-US" sz="1200" b="0" i="0" u="none" strike="noStrike" dirty="0">
                          <a:solidFill>
                            <a:srgbClr val="000000"/>
                          </a:solidFill>
                          <a:effectLst/>
                          <a:latin typeface="等线" panose="02010600030101010101" pitchFamily="2" charset="-122"/>
                          <a:ea typeface="+mn-ea"/>
                        </a:rPr>
                        <a:t> 第一次读取，得到结果集</a:t>
                      </a:r>
                      <a:r>
                        <a:rPr lang="en-US" altLang="zh-CN" sz="1200" b="0" i="0" u="none" strike="noStrike" dirty="0">
                          <a:solidFill>
                            <a:srgbClr val="000000"/>
                          </a:solidFill>
                          <a:effectLst/>
                          <a:latin typeface="等线" panose="02010600030101010101" pitchFamily="2" charset="-122"/>
                          <a:ea typeface="+mn-ea"/>
                        </a:rPr>
                        <a:t> {</a:t>
                      </a:r>
                      <a:r>
                        <a:rPr lang="zh-CN" altLang="en-US" sz="1200" b="0" i="0" u="none" strike="noStrike" dirty="0">
                          <a:solidFill>
                            <a:srgbClr val="000000"/>
                          </a:solidFill>
                          <a:effectLst/>
                          <a:latin typeface="等线" panose="02010600030101010101" pitchFamily="2" charset="-122"/>
                          <a:ea typeface="+mn-ea"/>
                        </a:rPr>
                        <a:t>张三</a:t>
                      </a:r>
                      <a:r>
                        <a:rPr lang="en-US" altLang="zh-CN" sz="1200" b="0" i="0" u="none" strike="noStrike" dirty="0">
                          <a:solidFill>
                            <a:srgbClr val="000000"/>
                          </a:solidFill>
                          <a:effectLst/>
                          <a:latin typeface="等线" panose="02010600030101010101" pitchFamily="2" charset="-122"/>
                          <a:ea typeface="+mn-ea"/>
                        </a:rPr>
                        <a:t>, </a:t>
                      </a:r>
                      <a:r>
                        <a:rPr lang="zh-CN" altLang="en-US" sz="1200" b="0" i="0" u="none" strike="noStrike" dirty="0">
                          <a:solidFill>
                            <a:srgbClr val="000000"/>
                          </a:solidFill>
                          <a:effectLst/>
                          <a:latin typeface="等线" panose="02010600030101010101" pitchFamily="2" charset="-122"/>
                          <a:ea typeface="+mn-ea"/>
                        </a:rPr>
                        <a:t>李四</a:t>
                      </a:r>
                      <a:r>
                        <a:rPr lang="en-US" altLang="zh-CN" sz="1200" b="0" i="0" u="none" strike="noStrike" dirty="0">
                          <a:solidFill>
                            <a:srgbClr val="000000"/>
                          </a:solidFill>
                          <a:effectLst/>
                          <a:latin typeface="等线" panose="02010600030101010101" pitchFamily="2" charset="-122"/>
                          <a:ea typeface="+mn-ea"/>
                        </a:rPr>
                        <a:t>}</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864483721"/>
                  </a:ext>
                </a:extLst>
              </a:tr>
              <a:tr h="482841">
                <a:tc>
                  <a:txBody>
                    <a:bodyPr/>
                    <a:lstStyle/>
                    <a:p>
                      <a:pPr algn="l" fontAlgn="ct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begin;</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846583611"/>
                  </a:ext>
                </a:extLst>
              </a:tr>
              <a:tr h="482841">
                <a:tc>
                  <a:txBody>
                    <a:bodyPr/>
                    <a:lstStyle/>
                    <a:p>
                      <a:pPr algn="l" fontAlgn="ct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mn-ea"/>
                        </a:rPr>
                        <a:t>insert into account (name, money) values (</a:t>
                      </a:r>
                      <a:r>
                        <a:rPr lang="zh-CN" altLang="en-US" sz="1200" b="0" i="0" u="none" strike="noStrike" dirty="0">
                          <a:solidFill>
                            <a:srgbClr val="000000"/>
                          </a:solidFill>
                          <a:effectLst/>
                          <a:latin typeface="等线" panose="02010600030101010101" pitchFamily="2" charset="-122"/>
                          <a:ea typeface="+mn-ea"/>
                        </a:rPr>
                        <a:t>王五</a:t>
                      </a:r>
                      <a:r>
                        <a:rPr lang="en-US" altLang="zh-CN" sz="1200" b="0" i="0" u="none" strike="noStrike" dirty="0">
                          <a:solidFill>
                            <a:srgbClr val="000000"/>
                          </a:solidFill>
                          <a:effectLst/>
                          <a:latin typeface="等线" panose="02010600030101010101" pitchFamily="2" charset="-122"/>
                          <a:ea typeface="+mn-ea"/>
                        </a:rPr>
                        <a:t>, 1500);</a:t>
                      </a:r>
                    </a:p>
                  </a:txBody>
                  <a:tcPr marL="9525" marR="9525" marT="9525" marB="0" anchor="ctr"/>
                </a:tc>
                <a:extLst>
                  <a:ext uri="{0D108BD9-81ED-4DB2-BD59-A6C34878D82A}">
                    <a16:rowId xmlns:a16="http://schemas.microsoft.com/office/drawing/2014/main" val="2825914112"/>
                  </a:ext>
                </a:extLst>
              </a:tr>
              <a:tr h="478916">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commit;</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682328991"/>
                  </a:ext>
                </a:extLst>
              </a:tr>
              <a:tr h="478916">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update account set money = money + 100 where money &gt; 1000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245953470"/>
                  </a:ext>
                </a:extLst>
              </a:tr>
              <a:tr h="502738">
                <a:tc>
                  <a:txBody>
                    <a:bodyPr/>
                    <a:lstStyle/>
                    <a:p>
                      <a:pPr algn="l" fontAlgn="ctr"/>
                      <a:r>
                        <a:rPr lang="en-US" altLang="zh-CN" sz="1200" u="none" strike="noStrike" dirty="0">
                          <a:effectLst/>
                        </a:rPr>
                        <a:t>select name from account where money &gt;1000;</a:t>
                      </a:r>
                    </a:p>
                    <a:p>
                      <a:pPr algn="l" fontAlgn="ctr"/>
                      <a:r>
                        <a:rPr lang="en-US" altLang="zh-CN" sz="1200" b="0" i="0" u="none" strike="noStrike" dirty="0">
                          <a:solidFill>
                            <a:srgbClr val="000000"/>
                          </a:solidFill>
                          <a:effectLst/>
                          <a:latin typeface="等线" panose="02010600030101010101" pitchFamily="2" charset="-122"/>
                          <a:ea typeface="+mn-ea"/>
                        </a:rPr>
                        <a:t>--</a:t>
                      </a:r>
                      <a:r>
                        <a:rPr lang="zh-CN" altLang="en-US" sz="1200" b="0" i="0" u="none" strike="noStrike" dirty="0">
                          <a:solidFill>
                            <a:srgbClr val="000000"/>
                          </a:solidFill>
                          <a:effectLst/>
                          <a:latin typeface="等线" panose="02010600030101010101" pitchFamily="2" charset="-122"/>
                          <a:ea typeface="+mn-ea"/>
                        </a:rPr>
                        <a:t> 第二次读取，得到结果集</a:t>
                      </a:r>
                      <a:r>
                        <a:rPr lang="en-US" altLang="zh-CN" sz="1200" b="0" i="0" u="none" strike="noStrike" dirty="0">
                          <a:solidFill>
                            <a:srgbClr val="000000"/>
                          </a:solidFill>
                          <a:effectLst/>
                          <a:latin typeface="等线" panose="02010600030101010101" pitchFamily="2" charset="-122"/>
                          <a:ea typeface="+mn-ea"/>
                        </a:rPr>
                        <a:t> {</a:t>
                      </a:r>
                      <a:r>
                        <a:rPr lang="zh-CN" altLang="en-US" sz="1200" b="0" i="0" u="none" strike="noStrike" dirty="0">
                          <a:solidFill>
                            <a:srgbClr val="000000"/>
                          </a:solidFill>
                          <a:effectLst/>
                          <a:latin typeface="等线" panose="02010600030101010101" pitchFamily="2" charset="-122"/>
                          <a:ea typeface="+mn-ea"/>
                        </a:rPr>
                        <a:t>张三</a:t>
                      </a:r>
                      <a:r>
                        <a:rPr lang="en-US" altLang="zh-CN" sz="1200" b="0" i="0" u="none" strike="noStrike" dirty="0">
                          <a:solidFill>
                            <a:srgbClr val="000000"/>
                          </a:solidFill>
                          <a:effectLst/>
                          <a:latin typeface="等线" panose="02010600030101010101" pitchFamily="2" charset="-122"/>
                          <a:ea typeface="+mn-ea"/>
                        </a:rPr>
                        <a:t>, </a:t>
                      </a:r>
                      <a:r>
                        <a:rPr lang="zh-CN" altLang="en-US" sz="1200" b="0" i="0" u="none" strike="noStrike" dirty="0">
                          <a:solidFill>
                            <a:srgbClr val="000000"/>
                          </a:solidFill>
                          <a:effectLst/>
                          <a:latin typeface="等线" panose="02010600030101010101" pitchFamily="2" charset="-122"/>
                          <a:ea typeface="+mn-ea"/>
                        </a:rPr>
                        <a:t>李四</a:t>
                      </a:r>
                      <a:r>
                        <a:rPr lang="en-US" altLang="zh-CN" sz="1200" b="0" i="0" u="none" strike="noStrike" dirty="0">
                          <a:solidFill>
                            <a:srgbClr val="000000"/>
                          </a:solidFill>
                          <a:effectLst/>
                          <a:latin typeface="等线" panose="02010600030101010101" pitchFamily="2" charset="-122"/>
                          <a:ea typeface="+mn-ea"/>
                        </a:rPr>
                        <a:t>, </a:t>
                      </a:r>
                      <a:r>
                        <a:rPr lang="zh-CN" altLang="en-US" sz="1200" b="0" i="0" u="none" strike="noStrike" dirty="0">
                          <a:solidFill>
                            <a:srgbClr val="000000"/>
                          </a:solidFill>
                          <a:effectLst/>
                          <a:latin typeface="等线" panose="02010600030101010101" pitchFamily="2" charset="-122"/>
                          <a:ea typeface="+mn-ea"/>
                        </a:rPr>
                        <a:t>王五</a:t>
                      </a:r>
                      <a:r>
                        <a:rPr lang="en-US" altLang="zh-CN" sz="1200" b="0" i="0" u="none" strike="noStrike" dirty="0">
                          <a:solidFill>
                            <a:srgbClr val="000000"/>
                          </a:solidFill>
                          <a:effectLst/>
                          <a:latin typeface="等线" panose="02010600030101010101" pitchFamily="2" charset="-122"/>
                          <a:ea typeface="+mn-ea"/>
                        </a:rPr>
                        <a:t>}</a:t>
                      </a:r>
                      <a:r>
                        <a:rPr lang="zh-CN" altLang="en-US" sz="1200" b="0" i="0" u="none" strike="noStrike" dirty="0">
                          <a:solidFill>
                            <a:srgbClr val="000000"/>
                          </a:solidFill>
                          <a:effectLst/>
                          <a:latin typeface="等线" panose="02010600030101010101" pitchFamily="2" charset="-122"/>
                          <a:ea typeface="+mn-ea"/>
                        </a:rPr>
                        <a:t>，出现幻读</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e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780689654"/>
                  </a:ext>
                </a:extLst>
              </a:tr>
            </a:tbl>
          </a:graphicData>
        </a:graphic>
      </p:graphicFrame>
      <p:sp>
        <p:nvSpPr>
          <p:cNvPr id="3" name="文本框 2">
            <a:extLst>
              <a:ext uri="{FF2B5EF4-FFF2-40B4-BE49-F238E27FC236}">
                <a16:creationId xmlns:a16="http://schemas.microsoft.com/office/drawing/2014/main" id="{40A1BC80-106B-4D4C-3A9A-6A853F0803A4}"/>
              </a:ext>
            </a:extLst>
          </p:cNvPr>
          <p:cNvSpPr txBox="1"/>
          <p:nvPr/>
        </p:nvSpPr>
        <p:spPr>
          <a:xfrm>
            <a:off x="735099" y="6066148"/>
            <a:ext cx="10531211" cy="463204"/>
          </a:xfrm>
          <a:prstGeom prst="rect">
            <a:avLst/>
          </a:prstGeom>
          <a:noFill/>
        </p:spPr>
        <p:txBody>
          <a:bodyPr wrap="square">
            <a:spAutoFit/>
          </a:bodyPr>
          <a:lstStyle/>
          <a:p>
            <a:pPr>
              <a:lnSpc>
                <a:spcPct val="150000"/>
              </a:lnSpc>
            </a:pPr>
            <a:r>
              <a:rPr lang="en-US" altLang="zh-CN" b="1" dirty="0">
                <a:solidFill>
                  <a:schemeClr val="bg1"/>
                </a:solidFill>
                <a:latin typeface="Helvetica Neue" panose="02000503000000020004" pitchFamily="2" charset="0"/>
              </a:rPr>
              <a:t>《</a:t>
            </a:r>
            <a:r>
              <a:rPr lang="zh-CN" altLang="en-US" b="1" dirty="0">
                <a:solidFill>
                  <a:schemeClr val="bg1"/>
                </a:solidFill>
                <a:latin typeface="Helvetica Neue" panose="02000503000000020004" pitchFamily="2" charset="0"/>
              </a:rPr>
              <a:t>可重复读</a:t>
            </a:r>
            <a:r>
              <a:rPr lang="en-US" altLang="zh-CN" b="1" dirty="0">
                <a:solidFill>
                  <a:schemeClr val="bg1"/>
                </a:solidFill>
                <a:latin typeface="Helvetica Neue" panose="02000503000000020004" pitchFamily="2" charset="0"/>
              </a:rPr>
              <a:t>》</a:t>
            </a:r>
            <a:r>
              <a:rPr lang="zh-CN" altLang="en-US" b="1" dirty="0">
                <a:solidFill>
                  <a:schemeClr val="bg1"/>
                </a:solidFill>
                <a:latin typeface="Helvetica Neue" panose="02000503000000020004" pitchFamily="2" charset="0"/>
              </a:rPr>
              <a:t>隔离级别在某些情况下能解决幻读问题，但仍可能出现幻读问题。</a:t>
            </a:r>
            <a:endParaRPr lang="en-US" altLang="zh-CN" dirty="0">
              <a:solidFill>
                <a:schemeClr val="bg1"/>
              </a:solidFill>
              <a:latin typeface="Helvetica Neue" panose="02000503000000020004" pitchFamily="2" charset="0"/>
            </a:endParaRPr>
          </a:p>
        </p:txBody>
      </p:sp>
    </p:spTree>
    <p:extLst>
      <p:ext uri="{BB962C8B-B14F-4D97-AF65-F5344CB8AC3E}">
        <p14:creationId xmlns:p14="http://schemas.microsoft.com/office/powerpoint/2010/main" val="4003169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事务隔离级别 </a:t>
            </a:r>
            <a:r>
              <a:rPr lang="en-US" altLang="zh-CN" sz="4800" b="1" dirty="0">
                <a:latin typeface="Helvetica Neue" panose="02000503000000020004" pitchFamily="2" charset="0"/>
              </a:rPr>
              <a:t>–</a:t>
            </a:r>
            <a:r>
              <a:rPr lang="zh-CN" altLang="en-US" sz="4800" b="1" dirty="0">
                <a:latin typeface="Helvetica Neue" panose="02000503000000020004" pitchFamily="2" charset="0"/>
              </a:rPr>
              <a:t> 可重复读</a:t>
            </a:r>
            <a:endParaRPr lang="zh-CN" altLang="en-US" dirty="0"/>
          </a:p>
        </p:txBody>
      </p:sp>
      <p:sp>
        <p:nvSpPr>
          <p:cNvPr id="4" name="文本框 3">
            <a:extLst>
              <a:ext uri="{FF2B5EF4-FFF2-40B4-BE49-F238E27FC236}">
                <a16:creationId xmlns:a16="http://schemas.microsoft.com/office/drawing/2014/main" id="{310834D3-232F-AF5F-4D2D-5A153C4E9381}"/>
              </a:ext>
            </a:extLst>
          </p:cNvPr>
          <p:cNvSpPr txBox="1"/>
          <p:nvPr/>
        </p:nvSpPr>
        <p:spPr>
          <a:xfrm>
            <a:off x="735099" y="1406636"/>
            <a:ext cx="10711833" cy="4193840"/>
          </a:xfrm>
          <a:prstGeom prst="rect">
            <a:avLst/>
          </a:prstGeom>
          <a:noFill/>
        </p:spPr>
        <p:txBody>
          <a:bodyPr wrap="square">
            <a:spAutoFit/>
          </a:bodyPr>
          <a:lstStyle/>
          <a:p>
            <a:pPr>
              <a:lnSpc>
                <a:spcPct val="150000"/>
              </a:lnSpc>
            </a:pPr>
            <a:r>
              <a:rPr lang="en-US" altLang="zh-CN" b="1" dirty="0">
                <a:solidFill>
                  <a:schemeClr val="bg1"/>
                </a:solidFill>
                <a:latin typeface="Helvetica Neue" panose="02000503000000020004" pitchFamily="2" charset="0"/>
              </a:rPr>
              <a:t>《</a:t>
            </a:r>
            <a:r>
              <a:rPr lang="zh-CN" altLang="en-US" b="1" dirty="0">
                <a:solidFill>
                  <a:schemeClr val="bg1"/>
                </a:solidFill>
                <a:latin typeface="Helvetica Neue" panose="02000503000000020004" pitchFamily="2" charset="0"/>
              </a:rPr>
              <a:t>可重复读</a:t>
            </a:r>
            <a:r>
              <a:rPr lang="en-US" altLang="zh-CN" b="1" dirty="0">
                <a:solidFill>
                  <a:schemeClr val="bg1"/>
                </a:solidFill>
                <a:latin typeface="Helvetica Neue" panose="02000503000000020004" pitchFamily="2" charset="0"/>
              </a:rPr>
              <a:t>》</a:t>
            </a:r>
            <a:r>
              <a:rPr lang="zh-CN" altLang="en-US" b="1" dirty="0">
                <a:solidFill>
                  <a:schemeClr val="bg1"/>
                </a:solidFill>
                <a:latin typeface="Helvetica Neue" panose="02000503000000020004" pitchFamily="2" charset="0"/>
              </a:rPr>
              <a:t>在有些场景下能解决幻读问题，有些场景下不能，为什么？</a:t>
            </a:r>
            <a:endParaRPr lang="en-US" altLang="zh-CN" b="1" dirty="0">
              <a:solidFill>
                <a:schemeClr val="bg1"/>
              </a:solidFill>
              <a:latin typeface="Helvetica Neue" panose="02000503000000020004" pitchFamily="2" charset="0"/>
            </a:endParaRPr>
          </a:p>
          <a:p>
            <a:pPr>
              <a:lnSpc>
                <a:spcPct val="150000"/>
              </a:lnSpc>
            </a:pPr>
            <a:r>
              <a:rPr lang="en-US" altLang="zh-CN" b="1" dirty="0">
                <a:solidFill>
                  <a:srgbClr val="FFE79A"/>
                </a:solidFill>
                <a:latin typeface="Helvetica Neue" panose="02000503000000020004" pitchFamily="2" charset="0"/>
              </a:rPr>
              <a:t>MySQL</a:t>
            </a:r>
            <a:r>
              <a:rPr lang="zh-CN" altLang="en-US" b="1" dirty="0">
                <a:solidFill>
                  <a:srgbClr val="FFE79A"/>
                </a:solidFill>
                <a:latin typeface="Helvetica Neue" panose="02000503000000020004" pitchFamily="2" charset="0"/>
              </a:rPr>
              <a:t> 里面实际上有两种读，“快照读”和“当前读”：</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zh-CN" altLang="en-US" b="1" dirty="0">
                <a:solidFill>
                  <a:srgbClr val="FFE79A"/>
                </a:solidFill>
                <a:latin typeface="Helvetica Neue" panose="02000503000000020004" pitchFamily="2" charset="0"/>
              </a:rPr>
              <a:t>快照读（</a:t>
            </a:r>
            <a:r>
              <a:rPr lang="en-US" altLang="zh-CN" b="1" dirty="0">
                <a:solidFill>
                  <a:srgbClr val="FFE79A"/>
                </a:solidFill>
                <a:latin typeface="Helvetica Neue" panose="02000503000000020004" pitchFamily="2" charset="0"/>
              </a:rPr>
              <a:t>snapshot</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read</a:t>
            </a:r>
            <a:r>
              <a:rPr lang="zh-CN" altLang="en-US" b="1" dirty="0">
                <a:solidFill>
                  <a:srgbClr val="FFE79A"/>
                </a:solidFill>
                <a:latin typeface="Helvetica Neue" panose="02000503000000020004" pitchFamily="2" charset="0"/>
              </a:rPr>
              <a:t>）：是指在读取数据时，会创建一个快照来保证在事务执行期间多次读取同一数据时，结果是一致的。</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zh-CN" altLang="en-US" b="1" dirty="0">
                <a:solidFill>
                  <a:srgbClr val="FFE79A"/>
                </a:solidFill>
                <a:latin typeface="Helvetica Neue" panose="02000503000000020004" pitchFamily="2" charset="0"/>
              </a:rPr>
              <a:t>当前读（</a:t>
            </a:r>
            <a:r>
              <a:rPr lang="en-US" altLang="zh-CN" b="1" dirty="0">
                <a:solidFill>
                  <a:srgbClr val="FFE79A"/>
                </a:solidFill>
                <a:latin typeface="Helvetica Neue" panose="02000503000000020004" pitchFamily="2" charset="0"/>
              </a:rPr>
              <a:t>current</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read</a:t>
            </a:r>
            <a:r>
              <a:rPr lang="zh-CN" altLang="en-US" b="1" dirty="0">
                <a:solidFill>
                  <a:srgbClr val="FFE79A"/>
                </a:solidFill>
                <a:latin typeface="Helvetica Neue" panose="02000503000000020004" pitchFamily="2" charset="0"/>
              </a:rPr>
              <a:t>）：是指在读取数据时，读取的是所有已提交的最新数据，而不是之前的快照数据。在读已提交隔离级别下，</a:t>
            </a:r>
            <a:r>
              <a:rPr lang="en-US" altLang="zh-CN" b="1" dirty="0">
                <a:solidFill>
                  <a:srgbClr val="FFE79A"/>
                </a:solidFill>
                <a:latin typeface="Helvetica Neue" panose="02000503000000020004" pitchFamily="2" charset="0"/>
              </a:rPr>
              <a:t>MySQL</a:t>
            </a:r>
            <a:r>
              <a:rPr lang="zh-CN" altLang="en-US" b="1" dirty="0">
                <a:solidFill>
                  <a:srgbClr val="FFE79A"/>
                </a:solidFill>
                <a:latin typeface="Helvetica Neue" panose="02000503000000020004" pitchFamily="2" charset="0"/>
              </a:rPr>
              <a:t>使用当前读来读取数据。</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zh-CN" altLang="en-US" b="1" dirty="0">
                <a:solidFill>
                  <a:srgbClr val="FFE79A"/>
                </a:solidFill>
                <a:latin typeface="Helvetica Neue" panose="02000503000000020004" pitchFamily="2" charset="0"/>
              </a:rPr>
              <a:t>在</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可重复读</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隔离级别下，普通 </a:t>
            </a:r>
            <a:r>
              <a:rPr lang="en-US" altLang="zh-CN" b="1" dirty="0">
                <a:solidFill>
                  <a:srgbClr val="FFE79A"/>
                </a:solidFill>
                <a:latin typeface="Helvetica Neue" panose="02000503000000020004" pitchFamily="2" charset="0"/>
              </a:rPr>
              <a:t>select</a:t>
            </a:r>
            <a:r>
              <a:rPr lang="zh-CN" altLang="en-US" b="1" dirty="0">
                <a:solidFill>
                  <a:srgbClr val="FFE79A"/>
                </a:solidFill>
                <a:latin typeface="Helvetica Neue" panose="02000503000000020004" pitchFamily="2" charset="0"/>
              </a:rPr>
              <a:t> 使用的是快照读，</a:t>
            </a:r>
            <a:r>
              <a:rPr lang="en-US" altLang="zh-CN" b="1" dirty="0">
                <a:solidFill>
                  <a:srgbClr val="FFE79A"/>
                </a:solidFill>
                <a:latin typeface="Helvetica Neue" panose="02000503000000020004" pitchFamily="2" charset="0"/>
              </a:rPr>
              <a:t>update</a:t>
            </a:r>
            <a:r>
              <a:rPr lang="zh-CN" altLang="en-US" b="1" dirty="0">
                <a:solidFill>
                  <a:srgbClr val="FFE79A"/>
                </a:solidFill>
                <a:latin typeface="Helvetica Neue" panose="02000503000000020004" pitchFamily="2" charset="0"/>
              </a:rPr>
              <a:t> 使用的是当前读。</a:t>
            </a:r>
            <a:endParaRPr lang="en-US" altLang="zh-CN" b="1" dirty="0">
              <a:solidFill>
                <a:srgbClr val="FFE79A"/>
              </a:solidFill>
              <a:latin typeface="Helvetica Neue" panose="02000503000000020004" pitchFamily="2" charset="0"/>
            </a:endParaRPr>
          </a:p>
          <a:p>
            <a:pPr>
              <a:lnSpc>
                <a:spcPct val="150000"/>
              </a:lnSpc>
            </a:pPr>
            <a:r>
              <a:rPr lang="zh-CN" altLang="en-US" b="1" dirty="0">
                <a:solidFill>
                  <a:srgbClr val="FFE79A"/>
                </a:solidFill>
                <a:latin typeface="Helvetica Neue" panose="02000503000000020004" pitchFamily="2" charset="0"/>
              </a:rPr>
              <a:t>情况二与情况一的区别是：情况二在事务</a:t>
            </a:r>
            <a:r>
              <a:rPr lang="en-US" altLang="zh-CN" b="1" dirty="0">
                <a:solidFill>
                  <a:srgbClr val="FFE79A"/>
                </a:solidFill>
                <a:latin typeface="Helvetica Neue" panose="02000503000000020004" pitchFamily="2" charset="0"/>
              </a:rPr>
              <a:t>A</a:t>
            </a:r>
            <a:r>
              <a:rPr lang="zh-CN" altLang="en-US" b="1" dirty="0">
                <a:solidFill>
                  <a:srgbClr val="FFE79A"/>
                </a:solidFill>
                <a:latin typeface="Helvetica Neue" panose="02000503000000020004" pitchFamily="2" charset="0"/>
              </a:rPr>
              <a:t>第二次读取前执行了 </a:t>
            </a:r>
            <a:r>
              <a:rPr lang="en-US" altLang="zh-CN" b="1" dirty="0">
                <a:solidFill>
                  <a:srgbClr val="FFE79A"/>
                </a:solidFill>
                <a:latin typeface="Helvetica Neue" panose="02000503000000020004" pitchFamily="2" charset="0"/>
              </a:rPr>
              <a:t>update</a:t>
            </a:r>
            <a:r>
              <a:rPr lang="zh-CN" altLang="en-US" b="1" dirty="0">
                <a:solidFill>
                  <a:srgbClr val="FFE79A"/>
                </a:solidFill>
                <a:latin typeface="Helvetica Neue" panose="02000503000000020004" pitchFamily="2" charset="0"/>
              </a:rPr>
              <a:t> ，由于 </a:t>
            </a:r>
            <a:r>
              <a:rPr lang="en-US" altLang="zh-CN" b="1" dirty="0">
                <a:solidFill>
                  <a:srgbClr val="FFE79A"/>
                </a:solidFill>
                <a:latin typeface="Helvetica Neue" panose="02000503000000020004" pitchFamily="2" charset="0"/>
              </a:rPr>
              <a:t>update</a:t>
            </a:r>
            <a:r>
              <a:rPr lang="zh-CN" altLang="en-US" b="1" dirty="0">
                <a:solidFill>
                  <a:srgbClr val="FFE79A"/>
                </a:solidFill>
                <a:latin typeface="Helvetica Neue" panose="02000503000000020004" pitchFamily="2" charset="0"/>
              </a:rPr>
              <a:t> 使用的是当前读，会把事务</a:t>
            </a:r>
            <a:r>
              <a:rPr lang="en-US" altLang="zh-CN" b="1" dirty="0">
                <a:solidFill>
                  <a:srgbClr val="FFE79A"/>
                </a:solidFill>
                <a:latin typeface="Helvetica Neue" panose="02000503000000020004" pitchFamily="2" charset="0"/>
              </a:rPr>
              <a:t>B</a:t>
            </a:r>
            <a:r>
              <a:rPr lang="zh-CN" altLang="en-US" b="1" dirty="0">
                <a:solidFill>
                  <a:srgbClr val="FFE79A"/>
                </a:solidFill>
                <a:latin typeface="Helvetica Neue" panose="02000503000000020004" pitchFamily="2" charset="0"/>
              </a:rPr>
              <a:t>插入的数据（王五）也一并更新。我们知道，事务内能读取到当前事务更新的数据，所以先执行过 </a:t>
            </a:r>
            <a:r>
              <a:rPr lang="en-US" altLang="zh-CN" b="1" dirty="0">
                <a:solidFill>
                  <a:srgbClr val="FFE79A"/>
                </a:solidFill>
                <a:latin typeface="Helvetica Neue" panose="02000503000000020004" pitchFamily="2" charset="0"/>
              </a:rPr>
              <a:t>update</a:t>
            </a:r>
            <a:r>
              <a:rPr lang="zh-CN" altLang="en-US" b="1" dirty="0">
                <a:solidFill>
                  <a:srgbClr val="FFE79A"/>
                </a:solidFill>
                <a:latin typeface="Helvetica Neue" panose="02000503000000020004" pitchFamily="2" charset="0"/>
              </a:rPr>
              <a:t> 再执行 </a:t>
            </a:r>
            <a:r>
              <a:rPr lang="en-US" altLang="zh-CN" b="1" dirty="0">
                <a:solidFill>
                  <a:srgbClr val="FFE79A"/>
                </a:solidFill>
                <a:latin typeface="Helvetica Neue" panose="02000503000000020004" pitchFamily="2" charset="0"/>
              </a:rPr>
              <a:t>select</a:t>
            </a:r>
            <a:r>
              <a:rPr lang="zh-CN" altLang="en-US" b="1" dirty="0">
                <a:solidFill>
                  <a:srgbClr val="FFE79A"/>
                </a:solidFill>
                <a:latin typeface="Helvetica Neue" panose="02000503000000020004" pitchFamily="2" charset="0"/>
              </a:rPr>
              <a:t> 就出现了幻读。</a:t>
            </a:r>
            <a:endParaRPr lang="en-US" altLang="zh-CN" b="1" dirty="0">
              <a:solidFill>
                <a:srgbClr val="FFE79A"/>
              </a:solidFill>
              <a:latin typeface="Helvetica Neue" panose="02000503000000020004" pitchFamily="2" charset="0"/>
            </a:endParaRPr>
          </a:p>
        </p:txBody>
      </p:sp>
    </p:spTree>
    <p:extLst>
      <p:ext uri="{BB962C8B-B14F-4D97-AF65-F5344CB8AC3E}">
        <p14:creationId xmlns:p14="http://schemas.microsoft.com/office/powerpoint/2010/main" val="2415920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事务隔离级别 </a:t>
            </a:r>
            <a:r>
              <a:rPr lang="en-US" altLang="zh-CN" sz="4800" b="1" dirty="0">
                <a:latin typeface="Helvetica Neue" panose="02000503000000020004" pitchFamily="2" charset="0"/>
              </a:rPr>
              <a:t>–</a:t>
            </a:r>
            <a:r>
              <a:rPr lang="zh-CN" altLang="en-US" sz="4800" b="1" dirty="0">
                <a:latin typeface="Helvetica Neue" panose="02000503000000020004" pitchFamily="2" charset="0"/>
              </a:rPr>
              <a:t> 串行化</a:t>
            </a:r>
            <a:endParaRPr lang="zh-CN" altLang="en-US" dirty="0"/>
          </a:p>
        </p:txBody>
      </p:sp>
      <p:sp>
        <p:nvSpPr>
          <p:cNvPr id="4" name="文本框 3">
            <a:extLst>
              <a:ext uri="{FF2B5EF4-FFF2-40B4-BE49-F238E27FC236}">
                <a16:creationId xmlns:a16="http://schemas.microsoft.com/office/drawing/2014/main" id="{310834D3-232F-AF5F-4D2D-5A153C4E9381}"/>
              </a:ext>
            </a:extLst>
          </p:cNvPr>
          <p:cNvSpPr txBox="1"/>
          <p:nvPr/>
        </p:nvSpPr>
        <p:spPr>
          <a:xfrm>
            <a:off x="735099" y="1317380"/>
            <a:ext cx="10711833" cy="878702"/>
          </a:xfrm>
          <a:prstGeom prst="rect">
            <a:avLst/>
          </a:prstGeom>
          <a:noFill/>
        </p:spPr>
        <p:txBody>
          <a:bodyPr wrap="square">
            <a:spAutoFit/>
          </a:bodyPr>
          <a:lstStyle/>
          <a:p>
            <a:pPr>
              <a:lnSpc>
                <a:spcPct val="150000"/>
              </a:lnSpc>
            </a:pP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串行化</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隔离级别下，所有的事务都会被串行执行，即每个事务必须等待前一个事务执行完成后才能开始执行。</a:t>
            </a:r>
            <a:r>
              <a:rPr lang="en-US" altLang="zh-CN" b="1" dirty="0">
                <a:solidFill>
                  <a:srgbClr val="FFE79A"/>
                </a:solidFill>
                <a:latin typeface="Helvetica Neue" panose="02000503000000020004" pitchFamily="2" charset="0"/>
              </a:rPr>
              <a:t>MySQL</a:t>
            </a:r>
            <a:r>
              <a:rPr lang="zh-CN" altLang="en-US" b="1" dirty="0">
                <a:solidFill>
                  <a:srgbClr val="FFE79A"/>
                </a:solidFill>
                <a:latin typeface="Helvetica Neue" panose="02000503000000020004" pitchFamily="2" charset="0"/>
              </a:rPr>
              <a:t> 使用锁实现串行化，会对读取的数据进行加锁，直到事务结束才会释放锁。</a:t>
            </a:r>
            <a:endParaRPr lang="en-US" altLang="zh-CN" b="1" dirty="0">
              <a:solidFill>
                <a:schemeClr val="bg1"/>
              </a:solidFill>
              <a:latin typeface="Helvetica Neue" panose="02000503000000020004" pitchFamily="2" charset="0"/>
            </a:endParaRPr>
          </a:p>
        </p:txBody>
      </p:sp>
      <p:graphicFrame>
        <p:nvGraphicFramePr>
          <p:cNvPr id="2" name="表格 1">
            <a:extLst>
              <a:ext uri="{FF2B5EF4-FFF2-40B4-BE49-F238E27FC236}">
                <a16:creationId xmlns:a16="http://schemas.microsoft.com/office/drawing/2014/main" id="{DDCF4EB8-E375-787B-84FF-B27A9703DE07}"/>
              </a:ext>
            </a:extLst>
          </p:cNvPr>
          <p:cNvGraphicFramePr>
            <a:graphicFrameLocks noGrp="1"/>
          </p:cNvGraphicFramePr>
          <p:nvPr>
            <p:extLst>
              <p:ext uri="{D42A27DB-BD31-4B8C-83A1-F6EECF244321}">
                <p14:modId xmlns:p14="http://schemas.microsoft.com/office/powerpoint/2010/main" val="16781151"/>
              </p:ext>
            </p:extLst>
          </p:nvPr>
        </p:nvGraphicFramePr>
        <p:xfrm>
          <a:off x="735099" y="2295773"/>
          <a:ext cx="8736263" cy="3364187"/>
        </p:xfrm>
        <a:graphic>
          <a:graphicData uri="http://schemas.openxmlformats.org/drawingml/2006/table">
            <a:tbl>
              <a:tblPr>
                <a:tableStyleId>{5C22544A-7EE6-4342-B048-85BDC9FD1C3A}</a:tableStyleId>
              </a:tblPr>
              <a:tblGrid>
                <a:gridCol w="4457789">
                  <a:extLst>
                    <a:ext uri="{9D8B030D-6E8A-4147-A177-3AD203B41FA5}">
                      <a16:colId xmlns:a16="http://schemas.microsoft.com/office/drawing/2014/main" val="2232968349"/>
                    </a:ext>
                  </a:extLst>
                </a:gridCol>
                <a:gridCol w="4278474">
                  <a:extLst>
                    <a:ext uri="{9D8B030D-6E8A-4147-A177-3AD203B41FA5}">
                      <a16:colId xmlns:a16="http://schemas.microsoft.com/office/drawing/2014/main" val="3990591122"/>
                    </a:ext>
                  </a:extLst>
                </a:gridCol>
              </a:tblGrid>
              <a:tr h="478916">
                <a:tc>
                  <a:txBody>
                    <a:bodyPr/>
                    <a:lstStyle/>
                    <a:p>
                      <a:pPr algn="l" fontAlgn="ctr"/>
                      <a:r>
                        <a:rPr lang="zh-CN" altLang="en-US" sz="1200" b="1" u="none" strike="noStrike" dirty="0">
                          <a:effectLst/>
                        </a:rPr>
                        <a:t>事务</a:t>
                      </a:r>
                      <a:r>
                        <a:rPr lang="en" sz="1200" b="1" u="none" strike="noStrike" dirty="0">
                          <a:effectLst/>
                        </a:rPr>
                        <a:t>A</a:t>
                      </a:r>
                      <a:endParaRPr lang="en"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tc>
                  <a:txBody>
                    <a:bodyPr/>
                    <a:lstStyle/>
                    <a:p>
                      <a:pPr algn="l" fontAlgn="ctr"/>
                      <a:r>
                        <a:rPr lang="zh-CN" altLang="en-US" sz="1200" b="1" u="none" strike="noStrike" dirty="0">
                          <a:effectLst/>
                        </a:rPr>
                        <a:t>事务</a:t>
                      </a:r>
                      <a:r>
                        <a:rPr lang="en" sz="1200" b="1" u="none" strike="noStrike" dirty="0">
                          <a:effectLst/>
                        </a:rPr>
                        <a:t>B</a:t>
                      </a:r>
                      <a:endParaRPr lang="en"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extLst>
                  <a:ext uri="{0D108BD9-81ED-4DB2-BD59-A6C34878D82A}">
                    <a16:rowId xmlns:a16="http://schemas.microsoft.com/office/drawing/2014/main" val="3751469021"/>
                  </a:ext>
                </a:extLst>
              </a:tr>
              <a:tr h="478916">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begin;</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468691404"/>
                  </a:ext>
                </a:extLst>
              </a:tr>
              <a:tr h="482841">
                <a:tc>
                  <a:txBody>
                    <a:bodyPr/>
                    <a:lstStyle/>
                    <a:p>
                      <a:pPr algn="l" fontAlgn="ctr"/>
                      <a:r>
                        <a:rPr lang="en-US" altLang="zh-CN" sz="1200" u="none" strike="noStrike" dirty="0">
                          <a:effectLst/>
                        </a:rPr>
                        <a:t>select name from account where money &gt;1000;</a:t>
                      </a:r>
                    </a:p>
                    <a:p>
                      <a:pPr algn="l" fontAlgn="ctr"/>
                      <a:r>
                        <a:rPr lang="en-US" altLang="zh-CN" sz="1200" b="0" i="0" u="none" strike="noStrike" dirty="0">
                          <a:solidFill>
                            <a:srgbClr val="000000"/>
                          </a:solidFill>
                          <a:effectLst/>
                          <a:latin typeface="等线" panose="02010600030101010101" pitchFamily="2" charset="-122"/>
                          <a:ea typeface="+mn-ea"/>
                        </a:rPr>
                        <a:t>--</a:t>
                      </a:r>
                      <a:r>
                        <a:rPr lang="zh-CN" altLang="en-US" sz="1200" b="0" i="0" u="none" strike="noStrike" dirty="0">
                          <a:solidFill>
                            <a:srgbClr val="000000"/>
                          </a:solidFill>
                          <a:effectLst/>
                          <a:latin typeface="等线" panose="02010600030101010101" pitchFamily="2" charset="-122"/>
                          <a:ea typeface="+mn-ea"/>
                        </a:rPr>
                        <a:t> 第一次读取，得到结果集</a:t>
                      </a:r>
                      <a:r>
                        <a:rPr lang="en-US" altLang="zh-CN" sz="1200" b="0" i="0" u="none" strike="noStrike" dirty="0">
                          <a:solidFill>
                            <a:srgbClr val="000000"/>
                          </a:solidFill>
                          <a:effectLst/>
                          <a:latin typeface="等线" panose="02010600030101010101" pitchFamily="2" charset="-122"/>
                          <a:ea typeface="+mn-ea"/>
                        </a:rPr>
                        <a:t> {</a:t>
                      </a:r>
                      <a:r>
                        <a:rPr lang="zh-CN" altLang="en-US" sz="1200" b="0" i="0" u="none" strike="noStrike" dirty="0">
                          <a:solidFill>
                            <a:srgbClr val="000000"/>
                          </a:solidFill>
                          <a:effectLst/>
                          <a:latin typeface="等线" panose="02010600030101010101" pitchFamily="2" charset="-122"/>
                          <a:ea typeface="+mn-ea"/>
                        </a:rPr>
                        <a:t>张三</a:t>
                      </a:r>
                      <a:r>
                        <a:rPr lang="en-US" altLang="zh-CN" sz="1200" b="0" i="0" u="none" strike="noStrike" dirty="0">
                          <a:solidFill>
                            <a:srgbClr val="000000"/>
                          </a:solidFill>
                          <a:effectLst/>
                          <a:latin typeface="等线" panose="02010600030101010101" pitchFamily="2" charset="-122"/>
                          <a:ea typeface="+mn-ea"/>
                        </a:rPr>
                        <a:t>, </a:t>
                      </a:r>
                      <a:r>
                        <a:rPr lang="zh-CN" altLang="en-US" sz="1200" b="0" i="0" u="none" strike="noStrike" dirty="0">
                          <a:solidFill>
                            <a:srgbClr val="000000"/>
                          </a:solidFill>
                          <a:effectLst/>
                          <a:latin typeface="等线" panose="02010600030101010101" pitchFamily="2" charset="-122"/>
                          <a:ea typeface="+mn-ea"/>
                        </a:rPr>
                        <a:t>李四</a:t>
                      </a:r>
                      <a:r>
                        <a:rPr lang="en-US" altLang="zh-CN" sz="1200" b="0" i="0" u="none" strike="noStrike" dirty="0">
                          <a:solidFill>
                            <a:srgbClr val="000000"/>
                          </a:solidFill>
                          <a:effectLst/>
                          <a:latin typeface="等线" panose="02010600030101010101" pitchFamily="2" charset="-122"/>
                          <a:ea typeface="+mn-ea"/>
                        </a:rPr>
                        <a:t>}</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864483721"/>
                  </a:ext>
                </a:extLst>
              </a:tr>
              <a:tr h="482841">
                <a:tc>
                  <a:txBody>
                    <a:bodyPr/>
                    <a:lstStyle/>
                    <a:p>
                      <a:pPr algn="l" fontAlgn="ct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begin;</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846583611"/>
                  </a:ext>
                </a:extLst>
              </a:tr>
              <a:tr h="482841">
                <a:tc>
                  <a:txBody>
                    <a:bodyPr/>
                    <a:lstStyle/>
                    <a:p>
                      <a:pPr algn="l" fontAlgn="ct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mn-ea"/>
                        </a:rPr>
                        <a:t>insert into account (name, money) values (</a:t>
                      </a:r>
                      <a:r>
                        <a:rPr lang="zh-CN" altLang="en-US" sz="1200" b="0" i="0" u="none" strike="noStrike" dirty="0">
                          <a:solidFill>
                            <a:srgbClr val="000000"/>
                          </a:solidFill>
                          <a:effectLst/>
                          <a:latin typeface="等线" panose="02010600030101010101" pitchFamily="2" charset="-122"/>
                          <a:ea typeface="+mn-ea"/>
                        </a:rPr>
                        <a:t>王五</a:t>
                      </a:r>
                      <a:r>
                        <a:rPr lang="en-US" altLang="zh-CN" sz="1200" b="0" i="0" u="none" strike="noStrike" dirty="0">
                          <a:solidFill>
                            <a:srgbClr val="000000"/>
                          </a:solidFill>
                          <a:effectLst/>
                          <a:latin typeface="等线" panose="02010600030101010101" pitchFamily="2" charset="-122"/>
                          <a:ea typeface="+mn-ea"/>
                        </a:rPr>
                        <a:t>, 1500);</a:t>
                      </a:r>
                    </a:p>
                    <a:p>
                      <a:pPr algn="l" fontAlgn="ctr"/>
                      <a:r>
                        <a:rPr lang="en-US" altLang="zh-CN" sz="1200" b="0" i="0" u="none" strike="noStrike" dirty="0">
                          <a:solidFill>
                            <a:srgbClr val="000000"/>
                          </a:solidFill>
                          <a:effectLst/>
                          <a:latin typeface="等线" panose="02010600030101010101" pitchFamily="2" charset="-122"/>
                          <a:ea typeface="+mn-ea"/>
                        </a:rPr>
                        <a:t>--</a:t>
                      </a:r>
                      <a:r>
                        <a:rPr lang="zh-CN" altLang="en-US" sz="1200" b="0" i="0" u="none" strike="noStrike" dirty="0">
                          <a:solidFill>
                            <a:srgbClr val="000000"/>
                          </a:solidFill>
                          <a:effectLst/>
                          <a:latin typeface="等线" panose="02010600030101010101" pitchFamily="2" charset="-122"/>
                          <a:ea typeface="+mn-ea"/>
                        </a:rPr>
                        <a:t> 等待，由于事务</a:t>
                      </a:r>
                      <a:r>
                        <a:rPr lang="en-US" altLang="zh-CN" sz="1200" b="0" i="0" u="none" strike="noStrike" dirty="0">
                          <a:solidFill>
                            <a:srgbClr val="000000"/>
                          </a:solidFill>
                          <a:effectLst/>
                          <a:latin typeface="等线" panose="02010600030101010101" pitchFamily="2" charset="-122"/>
                          <a:ea typeface="+mn-ea"/>
                        </a:rPr>
                        <a:t>A</a:t>
                      </a:r>
                      <a:r>
                        <a:rPr lang="zh-CN" altLang="en-US" sz="1200" b="0" i="0" u="none" strike="noStrike" dirty="0">
                          <a:solidFill>
                            <a:srgbClr val="000000"/>
                          </a:solidFill>
                          <a:effectLst/>
                          <a:latin typeface="等线" panose="02010600030101010101" pitchFamily="2" charset="-122"/>
                          <a:ea typeface="+mn-ea"/>
                        </a:rPr>
                        <a:t>在执行中，事务</a:t>
                      </a:r>
                      <a:r>
                        <a:rPr lang="en-US" altLang="zh-CN" sz="1200" b="0" i="0" u="none" strike="noStrike" dirty="0">
                          <a:solidFill>
                            <a:srgbClr val="000000"/>
                          </a:solidFill>
                          <a:effectLst/>
                          <a:latin typeface="等线" panose="02010600030101010101" pitchFamily="2" charset="-122"/>
                          <a:ea typeface="+mn-ea"/>
                        </a:rPr>
                        <a:t>B</a:t>
                      </a:r>
                      <a:r>
                        <a:rPr lang="zh-CN" altLang="en-US" sz="1200" b="0" i="0" u="none" strike="noStrike" dirty="0">
                          <a:solidFill>
                            <a:srgbClr val="000000"/>
                          </a:solidFill>
                          <a:effectLst/>
                          <a:latin typeface="等线" panose="02010600030101010101" pitchFamily="2" charset="-122"/>
                          <a:ea typeface="+mn-ea"/>
                        </a:rPr>
                        <a:t>无法执行</a:t>
                      </a:r>
                      <a:endParaRPr lang="en-US" altLang="zh-CN" sz="1200" b="0" i="0" u="none" strike="noStrike" dirty="0">
                        <a:solidFill>
                          <a:srgbClr val="000000"/>
                        </a:solidFill>
                        <a:effectLst/>
                        <a:latin typeface="等线" panose="02010600030101010101" pitchFamily="2" charset="-122"/>
                        <a:ea typeface="+mn-ea"/>
                      </a:endParaRPr>
                    </a:p>
                  </a:txBody>
                  <a:tcPr marL="9525" marR="9525" marT="9525" marB="0" anchor="ctr"/>
                </a:tc>
                <a:extLst>
                  <a:ext uri="{0D108BD9-81ED-4DB2-BD59-A6C34878D82A}">
                    <a16:rowId xmlns:a16="http://schemas.microsoft.com/office/drawing/2014/main" val="2825914112"/>
                  </a:ext>
                </a:extLst>
              </a:tr>
              <a:tr h="478916">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commit;</a:t>
                      </a:r>
                    </a:p>
                  </a:txBody>
                  <a:tcPr marL="9525" marR="9525" marT="9525" marB="0" anchor="ctr"/>
                </a:tc>
                <a:tc>
                  <a:txBody>
                    <a:bodyPr/>
                    <a:lstStyle/>
                    <a:p>
                      <a:pPr algn="l" fontAlgn="ct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245953470"/>
                  </a:ext>
                </a:extLst>
              </a:tr>
              <a:tr h="478916">
                <a:tc>
                  <a:txBody>
                    <a:bodyPr/>
                    <a:lstStyle/>
                    <a:p>
                      <a:pPr algn="l" fontAlgn="ct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commit;</a:t>
                      </a:r>
                    </a:p>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 </a:t>
                      </a:r>
                      <a:r>
                        <a:rPr lang="zh-CN" altLang="en-US" sz="1200" b="0" i="0" u="none" strike="noStrike" dirty="0">
                          <a:solidFill>
                            <a:srgbClr val="000000"/>
                          </a:solidFill>
                          <a:effectLst/>
                          <a:latin typeface="等线" panose="02010600030101010101" pitchFamily="2" charset="-122"/>
                          <a:ea typeface="等线" panose="02010600030101010101" pitchFamily="2" charset="-122"/>
                        </a:rPr>
                        <a:t>事务</a:t>
                      </a:r>
                      <a:r>
                        <a:rPr lang="en-US" altLang="zh-CN" sz="1200" b="0" i="0" u="none" strike="noStrike" dirty="0">
                          <a:solidFill>
                            <a:srgbClr val="000000"/>
                          </a:solidFill>
                          <a:effectLst/>
                          <a:latin typeface="等线" panose="02010600030101010101" pitchFamily="2" charset="-122"/>
                          <a:ea typeface="等线" panose="02010600030101010101" pitchFamily="2" charset="-122"/>
                        </a:rPr>
                        <a:t>A</a:t>
                      </a:r>
                      <a:r>
                        <a:rPr lang="zh-CN" altLang="en-US" sz="1200" b="0" i="0" u="none" strike="noStrike" dirty="0">
                          <a:solidFill>
                            <a:srgbClr val="000000"/>
                          </a:solidFill>
                          <a:effectLst/>
                          <a:latin typeface="等线" panose="02010600030101010101" pitchFamily="2" charset="-122"/>
                          <a:ea typeface="等线" panose="02010600030101010101" pitchFamily="2" charset="-122"/>
                        </a:rPr>
                        <a:t>提交后，事务</a:t>
                      </a:r>
                      <a:r>
                        <a:rPr lang="en-US" altLang="zh-CN" sz="1200" b="0" i="0" u="none" strike="noStrike" dirty="0">
                          <a:solidFill>
                            <a:srgbClr val="000000"/>
                          </a:solidFill>
                          <a:effectLst/>
                          <a:latin typeface="等线" panose="02010600030101010101" pitchFamily="2" charset="-122"/>
                          <a:ea typeface="等线" panose="02010600030101010101" pitchFamily="2" charset="-122"/>
                        </a:rPr>
                        <a:t>B</a:t>
                      </a:r>
                      <a:r>
                        <a:rPr lang="zh-CN" altLang="en-US" sz="1200" b="0" i="0" u="none" strike="noStrike" dirty="0">
                          <a:solidFill>
                            <a:srgbClr val="000000"/>
                          </a:solidFill>
                          <a:effectLst/>
                          <a:latin typeface="等线" panose="02010600030101010101" pitchFamily="2" charset="-122"/>
                          <a:ea typeface="等线" panose="02010600030101010101" pitchFamily="2" charset="-122"/>
                        </a:rPr>
                        <a:t>的 </a:t>
                      </a:r>
                      <a:r>
                        <a:rPr lang="en-US" altLang="zh-CN" sz="1200" b="0" i="0" u="none" strike="noStrike" dirty="0">
                          <a:solidFill>
                            <a:srgbClr val="000000"/>
                          </a:solidFill>
                          <a:effectLst/>
                          <a:latin typeface="等线" panose="02010600030101010101" pitchFamily="2" charset="-122"/>
                          <a:ea typeface="等线" panose="02010600030101010101" pitchFamily="2" charset="-122"/>
                        </a:rPr>
                        <a:t>insert</a:t>
                      </a:r>
                      <a:r>
                        <a:rPr lang="zh-CN" altLang="en-US" sz="1200" b="0" i="0" u="none" strike="noStrike" dirty="0">
                          <a:solidFill>
                            <a:srgbClr val="000000"/>
                          </a:solidFill>
                          <a:effectLst/>
                          <a:latin typeface="等线" panose="02010600030101010101" pitchFamily="2" charset="-122"/>
                          <a:ea typeface="等线" panose="02010600030101010101" pitchFamily="2" charset="-122"/>
                        </a:rPr>
                        <a:t> 才能开始执行</a:t>
                      </a:r>
                    </a:p>
                  </a:txBody>
                  <a:tcPr marL="9525" marR="9525" marT="9525" marB="0" anchor="ctr"/>
                </a:tc>
                <a:extLst>
                  <a:ext uri="{0D108BD9-81ED-4DB2-BD59-A6C34878D82A}">
                    <a16:rowId xmlns:a16="http://schemas.microsoft.com/office/drawing/2014/main" val="3266815800"/>
                  </a:ext>
                </a:extLst>
              </a:tr>
            </a:tbl>
          </a:graphicData>
        </a:graphic>
      </p:graphicFrame>
      <p:sp>
        <p:nvSpPr>
          <p:cNvPr id="6" name="文本框 5">
            <a:extLst>
              <a:ext uri="{FF2B5EF4-FFF2-40B4-BE49-F238E27FC236}">
                <a16:creationId xmlns:a16="http://schemas.microsoft.com/office/drawing/2014/main" id="{129C0149-D212-8FAE-37C0-93D09774C714}"/>
              </a:ext>
            </a:extLst>
          </p:cNvPr>
          <p:cNvSpPr txBox="1"/>
          <p:nvPr/>
        </p:nvSpPr>
        <p:spPr>
          <a:xfrm>
            <a:off x="735099" y="5759651"/>
            <a:ext cx="10531211" cy="878702"/>
          </a:xfrm>
          <a:prstGeom prst="rect">
            <a:avLst/>
          </a:prstGeom>
          <a:noFill/>
        </p:spPr>
        <p:txBody>
          <a:bodyPr wrap="square">
            <a:spAutoFit/>
          </a:bodyPr>
          <a:lstStyle/>
          <a:p>
            <a:pPr>
              <a:lnSpc>
                <a:spcPct val="150000"/>
              </a:lnSpc>
            </a:pPr>
            <a:r>
              <a:rPr lang="en-US" altLang="zh-CN" b="1" dirty="0">
                <a:solidFill>
                  <a:schemeClr val="bg1"/>
                </a:solidFill>
                <a:latin typeface="Helvetica Neue" panose="02000503000000020004" pitchFamily="2" charset="0"/>
              </a:rPr>
              <a:t>《</a:t>
            </a:r>
            <a:r>
              <a:rPr lang="zh-CN" altLang="en-US" b="1" dirty="0">
                <a:solidFill>
                  <a:schemeClr val="bg1"/>
                </a:solidFill>
                <a:latin typeface="Helvetica Neue" panose="02000503000000020004" pitchFamily="2" charset="0"/>
              </a:rPr>
              <a:t>串行化</a:t>
            </a:r>
            <a:r>
              <a:rPr lang="en-US" altLang="zh-CN" b="1" dirty="0">
                <a:solidFill>
                  <a:schemeClr val="bg1"/>
                </a:solidFill>
                <a:latin typeface="Helvetica Neue" panose="02000503000000020004" pitchFamily="2" charset="0"/>
              </a:rPr>
              <a:t>》</a:t>
            </a:r>
            <a:r>
              <a:rPr lang="zh-CN" altLang="en-US" b="1" dirty="0">
                <a:solidFill>
                  <a:schemeClr val="bg1"/>
                </a:solidFill>
                <a:latin typeface="Helvetica Neue" panose="02000503000000020004" pitchFamily="2" charset="0"/>
              </a:rPr>
              <a:t>隔离级别不会出现脏读、不可重复读、幻读这些事务并发问题，因为这个隔离级别下事务是串行的，不会并发。由于使用了锁机制，串行化容易出现死锁，一般无特殊要求不会使用串行化。</a:t>
            </a:r>
            <a:endParaRPr lang="en-US" altLang="zh-CN" dirty="0">
              <a:solidFill>
                <a:schemeClr val="bg1"/>
              </a:solidFill>
              <a:latin typeface="Helvetica Neue" panose="02000503000000020004" pitchFamily="2" charset="0"/>
            </a:endParaRPr>
          </a:p>
        </p:txBody>
      </p:sp>
    </p:spTree>
    <p:extLst>
      <p:ext uri="{BB962C8B-B14F-4D97-AF65-F5344CB8AC3E}">
        <p14:creationId xmlns:p14="http://schemas.microsoft.com/office/powerpoint/2010/main" val="3761286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事务隔离级别 </a:t>
            </a:r>
            <a:r>
              <a:rPr lang="en-US" altLang="zh-CN" sz="4800" b="1" dirty="0">
                <a:latin typeface="Helvetica Neue" panose="02000503000000020004" pitchFamily="2" charset="0"/>
              </a:rPr>
              <a:t>–</a:t>
            </a:r>
            <a:r>
              <a:rPr lang="zh-CN" altLang="en-US" sz="4800" b="1" dirty="0">
                <a:latin typeface="Helvetica Neue" panose="02000503000000020004" pitchFamily="2" charset="0"/>
              </a:rPr>
              <a:t> 总结</a:t>
            </a:r>
            <a:endParaRPr lang="zh-CN" altLang="en-US" dirty="0"/>
          </a:p>
        </p:txBody>
      </p:sp>
      <p:graphicFrame>
        <p:nvGraphicFramePr>
          <p:cNvPr id="2" name="表格 1">
            <a:extLst>
              <a:ext uri="{FF2B5EF4-FFF2-40B4-BE49-F238E27FC236}">
                <a16:creationId xmlns:a16="http://schemas.microsoft.com/office/drawing/2014/main" id="{DDCF4EB8-E375-787B-84FF-B27A9703DE07}"/>
              </a:ext>
            </a:extLst>
          </p:cNvPr>
          <p:cNvGraphicFramePr>
            <a:graphicFrameLocks noGrp="1"/>
          </p:cNvGraphicFramePr>
          <p:nvPr>
            <p:extLst>
              <p:ext uri="{D42A27DB-BD31-4B8C-83A1-F6EECF244321}">
                <p14:modId xmlns:p14="http://schemas.microsoft.com/office/powerpoint/2010/main" val="3819816204"/>
              </p:ext>
            </p:extLst>
          </p:nvPr>
        </p:nvGraphicFramePr>
        <p:xfrm>
          <a:off x="814783" y="1821639"/>
          <a:ext cx="10113523" cy="2406355"/>
        </p:xfrm>
        <a:graphic>
          <a:graphicData uri="http://schemas.openxmlformats.org/drawingml/2006/table">
            <a:tbl>
              <a:tblPr>
                <a:tableStyleId>{5C22544A-7EE6-4342-B048-85BDC9FD1C3A}</a:tableStyleId>
              </a:tblPr>
              <a:tblGrid>
                <a:gridCol w="4198146">
                  <a:extLst>
                    <a:ext uri="{9D8B030D-6E8A-4147-A177-3AD203B41FA5}">
                      <a16:colId xmlns:a16="http://schemas.microsoft.com/office/drawing/2014/main" val="2232968349"/>
                    </a:ext>
                  </a:extLst>
                </a:gridCol>
                <a:gridCol w="1840088">
                  <a:extLst>
                    <a:ext uri="{9D8B030D-6E8A-4147-A177-3AD203B41FA5}">
                      <a16:colId xmlns:a16="http://schemas.microsoft.com/office/drawing/2014/main" val="3990591122"/>
                    </a:ext>
                  </a:extLst>
                </a:gridCol>
                <a:gridCol w="2043289">
                  <a:extLst>
                    <a:ext uri="{9D8B030D-6E8A-4147-A177-3AD203B41FA5}">
                      <a16:colId xmlns:a16="http://schemas.microsoft.com/office/drawing/2014/main" val="3047419315"/>
                    </a:ext>
                  </a:extLst>
                </a:gridCol>
                <a:gridCol w="2032000">
                  <a:extLst>
                    <a:ext uri="{9D8B030D-6E8A-4147-A177-3AD203B41FA5}">
                      <a16:colId xmlns:a16="http://schemas.microsoft.com/office/drawing/2014/main" val="67854159"/>
                    </a:ext>
                  </a:extLst>
                </a:gridCol>
              </a:tblGrid>
              <a:tr h="478916">
                <a:tc>
                  <a:txBody>
                    <a:bodyPr/>
                    <a:lstStyle/>
                    <a:p>
                      <a:pPr algn="ctr" fontAlgn="ctr"/>
                      <a:r>
                        <a:rPr lang="zh-CN" altLang="en-US" sz="1600" b="0" i="0" u="none" strike="noStrike" dirty="0">
                          <a:solidFill>
                            <a:schemeClr val="tx1"/>
                          </a:solidFill>
                          <a:effectLst/>
                          <a:latin typeface="等线" panose="02010600030101010101" pitchFamily="2" charset="-122"/>
                          <a:ea typeface="等线" panose="02010600030101010101" pitchFamily="2" charset="-122"/>
                        </a:rPr>
                        <a:t>隔离级别</a:t>
                      </a:r>
                      <a:endParaRPr lang="en" sz="16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tc>
                  <a:txBody>
                    <a:bodyPr/>
                    <a:lstStyle/>
                    <a:p>
                      <a:pPr algn="ctr" fontAlgn="ctr"/>
                      <a:r>
                        <a:rPr lang="zh-CN" altLang="en-US" sz="1600" b="0" i="0" u="none" strike="noStrike" dirty="0">
                          <a:solidFill>
                            <a:schemeClr val="tx1"/>
                          </a:solidFill>
                          <a:effectLst/>
                          <a:latin typeface="等线" panose="02010600030101010101" pitchFamily="2" charset="-122"/>
                          <a:ea typeface="等线" panose="02010600030101010101" pitchFamily="2" charset="-122"/>
                        </a:rPr>
                        <a:t>脏读</a:t>
                      </a:r>
                      <a:endParaRPr lang="en" sz="16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tc>
                  <a:txBody>
                    <a:bodyPr/>
                    <a:lstStyle/>
                    <a:p>
                      <a:pPr algn="ctr" fontAlgn="ctr"/>
                      <a:r>
                        <a:rPr lang="en" sz="1600" b="0" i="0" u="none" strike="noStrike" dirty="0" err="1">
                          <a:solidFill>
                            <a:schemeClr val="tx1"/>
                          </a:solidFill>
                          <a:effectLst/>
                          <a:latin typeface="等线" panose="02010600030101010101" pitchFamily="2" charset="-122"/>
                          <a:ea typeface="等线" panose="02010600030101010101" pitchFamily="2" charset="-122"/>
                        </a:rPr>
                        <a:t>不可重复读</a:t>
                      </a:r>
                      <a:endParaRPr lang="en" sz="16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tc>
                  <a:txBody>
                    <a:bodyPr/>
                    <a:lstStyle/>
                    <a:p>
                      <a:pPr algn="ctr" fontAlgn="ctr"/>
                      <a:r>
                        <a:rPr lang="en" sz="1600" b="0" i="0" u="none" strike="noStrike" dirty="0" err="1">
                          <a:solidFill>
                            <a:schemeClr val="tx1"/>
                          </a:solidFill>
                          <a:effectLst/>
                          <a:latin typeface="等线" panose="02010600030101010101" pitchFamily="2" charset="-122"/>
                          <a:ea typeface="等线" panose="02010600030101010101" pitchFamily="2" charset="-122"/>
                        </a:rPr>
                        <a:t>幻读</a:t>
                      </a:r>
                      <a:endParaRPr lang="en" sz="16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extLst>
                  <a:ext uri="{0D108BD9-81ED-4DB2-BD59-A6C34878D82A}">
                    <a16:rowId xmlns:a16="http://schemas.microsoft.com/office/drawing/2014/main" val="3751469021"/>
                  </a:ext>
                </a:extLst>
              </a:tr>
              <a:tr h="478916">
                <a:tc>
                  <a:txBody>
                    <a:bodyPr/>
                    <a:lstStyle/>
                    <a:p>
                      <a:pPr algn="ctr" fontAlgn="ctr"/>
                      <a:r>
                        <a:rPr lang="zh-CN" altLang="en-US" sz="1600" b="0" i="0" u="none" strike="noStrike" dirty="0">
                          <a:solidFill>
                            <a:schemeClr val="tx1"/>
                          </a:solidFill>
                          <a:effectLst/>
                          <a:latin typeface="等线" panose="02010600030101010101" pitchFamily="2" charset="-122"/>
                          <a:ea typeface="等线" panose="02010600030101010101" pitchFamily="2" charset="-122"/>
                        </a:rPr>
                        <a:t>读未提交 </a:t>
                      </a:r>
                      <a:r>
                        <a:rPr lang="en-US" altLang="zh-CN" sz="1600" b="0" dirty="0">
                          <a:solidFill>
                            <a:schemeClr val="tx1"/>
                          </a:solidFill>
                          <a:latin typeface="Helvetica Neue" panose="02000503000000020004" pitchFamily="2" charset="0"/>
                        </a:rPr>
                        <a:t>Read Uncommitted</a:t>
                      </a:r>
                      <a:endParaRPr lang="zh-CN" altLang="en-US" sz="16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400" b="0" u="none" strike="noStrike" dirty="0">
                          <a:solidFill>
                            <a:schemeClr val="tx1"/>
                          </a:solidFill>
                          <a:effectLst/>
                        </a:rPr>
                        <a:t>☑️</a:t>
                      </a:r>
                      <a:endParaRPr lang="zh-CN" altLang="en-US" sz="14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400" b="0" i="0" u="none" strike="noStrike" dirty="0">
                          <a:solidFill>
                            <a:schemeClr val="tx1"/>
                          </a:solidFill>
                          <a:effectLst/>
                          <a:latin typeface="等线" panose="02010600030101010101" pitchFamily="2" charset="-122"/>
                          <a:ea typeface="等线" panose="02010600030101010101" pitchFamily="2" charset="-122"/>
                        </a:rPr>
                        <a:t>☑️</a:t>
                      </a:r>
                      <a:endParaRPr lang="zh-CN" altLang="en-US" sz="14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400" b="0" u="none" strike="noStrike" dirty="0">
                          <a:solidFill>
                            <a:schemeClr val="tx1"/>
                          </a:solidFill>
                          <a:effectLst/>
                        </a:rPr>
                        <a:t>☑️</a:t>
                      </a:r>
                      <a:endParaRPr lang="zh-CN" altLang="en-US" sz="14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468691404"/>
                  </a:ext>
                </a:extLst>
              </a:tr>
              <a:tr h="482841">
                <a:tc>
                  <a:txBody>
                    <a:bodyPr/>
                    <a:lstStyle/>
                    <a:p>
                      <a:pPr algn="ctr" fontAlgn="ctr"/>
                      <a:r>
                        <a:rPr lang="zh-CN" altLang="en-US" sz="1600" b="0" i="0" u="none" strike="noStrike" dirty="0">
                          <a:solidFill>
                            <a:schemeClr val="tx1"/>
                          </a:solidFill>
                          <a:effectLst/>
                          <a:latin typeface="等线" panose="02010600030101010101" pitchFamily="2" charset="-122"/>
                          <a:ea typeface="等线" panose="02010600030101010101" pitchFamily="2" charset="-122"/>
                        </a:rPr>
                        <a:t>读已提交 </a:t>
                      </a:r>
                      <a:r>
                        <a:rPr lang="en-US" altLang="zh-CN" sz="1600" b="0" dirty="0">
                          <a:solidFill>
                            <a:schemeClr val="tx1"/>
                          </a:solidFill>
                          <a:latin typeface="Helvetica Neue" panose="02000503000000020004" pitchFamily="2" charset="0"/>
                        </a:rPr>
                        <a:t>Read Committed</a:t>
                      </a:r>
                      <a:endParaRPr lang="en-US" altLang="zh-CN" sz="16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400" b="0" i="0" u="none" strike="noStrike" dirty="0">
                          <a:solidFill>
                            <a:schemeClr val="tx1"/>
                          </a:solidFill>
                          <a:effectLst/>
                          <a:latin typeface="等线" panose="02010600030101010101" pitchFamily="2" charset="-122"/>
                          <a:ea typeface="+mn-ea"/>
                        </a:rPr>
                        <a:t>✖️</a:t>
                      </a:r>
                      <a:endParaRPr lang="zh-CN" altLang="en-US" sz="14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400" b="0" u="none" strike="noStrike" dirty="0">
                          <a:solidFill>
                            <a:schemeClr val="tx1"/>
                          </a:solidFill>
                          <a:effectLst/>
                        </a:rPr>
                        <a:t>☑️</a:t>
                      </a:r>
                      <a:endParaRPr lang="zh-CN" altLang="en-US" sz="14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400" b="0" u="none" strike="noStrike" dirty="0">
                          <a:solidFill>
                            <a:schemeClr val="tx1"/>
                          </a:solidFill>
                          <a:effectLst/>
                        </a:rPr>
                        <a:t>☑️</a:t>
                      </a:r>
                      <a:endParaRPr lang="zh-CN" altLang="en-US" sz="14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864483721"/>
                  </a:ext>
                </a:extLst>
              </a:tr>
              <a:tr h="482841">
                <a:tc>
                  <a:txBody>
                    <a:bodyPr/>
                    <a:lstStyle/>
                    <a:p>
                      <a:pPr algn="ctr" fontAlgn="ctr"/>
                      <a:r>
                        <a:rPr lang="zh-CN" altLang="en-US" sz="1600" b="0" i="0" u="none" strike="noStrike" dirty="0">
                          <a:solidFill>
                            <a:schemeClr val="tx1"/>
                          </a:solidFill>
                          <a:effectLst/>
                          <a:latin typeface="等线" panose="02010600030101010101" pitchFamily="2" charset="-122"/>
                          <a:ea typeface="等线" panose="02010600030101010101" pitchFamily="2" charset="-122"/>
                        </a:rPr>
                        <a:t>可重复读 </a:t>
                      </a:r>
                      <a:r>
                        <a:rPr lang="en-US" altLang="zh-CN" sz="1600" b="0" dirty="0">
                          <a:solidFill>
                            <a:schemeClr val="tx1"/>
                          </a:solidFill>
                          <a:latin typeface="Helvetica Neue" panose="02000503000000020004" pitchFamily="2" charset="0"/>
                        </a:rPr>
                        <a:t>Repeatable Read</a:t>
                      </a:r>
                      <a:r>
                        <a:rPr lang="zh-CN" altLang="en-US" sz="1600" b="0" dirty="0">
                          <a:solidFill>
                            <a:schemeClr val="tx1"/>
                          </a:solidFill>
                          <a:latin typeface="Helvetica Neue" panose="02000503000000020004" pitchFamily="2" charset="0"/>
                        </a:rPr>
                        <a:t> </a:t>
                      </a:r>
                      <a:r>
                        <a:rPr lang="en-US" altLang="zh-CN" sz="1600" b="0" dirty="0">
                          <a:solidFill>
                            <a:schemeClr val="tx1"/>
                          </a:solidFill>
                          <a:latin typeface="Helvetica Neue" panose="02000503000000020004" pitchFamily="2" charset="0"/>
                        </a:rPr>
                        <a:t>(MySQL</a:t>
                      </a:r>
                      <a:r>
                        <a:rPr lang="zh-CN" altLang="en-US" sz="1600" b="0" dirty="0">
                          <a:solidFill>
                            <a:schemeClr val="tx1"/>
                          </a:solidFill>
                          <a:latin typeface="Helvetica Neue" panose="02000503000000020004" pitchFamily="2" charset="0"/>
                        </a:rPr>
                        <a:t> 默认</a:t>
                      </a:r>
                      <a:r>
                        <a:rPr lang="en-US" altLang="zh-CN" sz="1600" b="0" dirty="0">
                          <a:solidFill>
                            <a:schemeClr val="tx1"/>
                          </a:solidFill>
                          <a:latin typeface="Helvetica Neue" panose="02000503000000020004" pitchFamily="2" charset="0"/>
                        </a:rPr>
                        <a:t>)</a:t>
                      </a:r>
                      <a:endParaRPr lang="en-US" altLang="zh-CN" sz="16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400" b="0" i="0" u="none" strike="noStrike" dirty="0">
                          <a:solidFill>
                            <a:schemeClr val="tx1"/>
                          </a:solidFill>
                          <a:effectLst/>
                          <a:latin typeface="等线" panose="02010600030101010101" pitchFamily="2" charset="-122"/>
                          <a:ea typeface="+mn-ea"/>
                        </a:rPr>
                        <a:t>✖️</a:t>
                      </a:r>
                      <a:endParaRPr lang="zh-CN" altLang="en-US" sz="14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400" b="0" i="0" u="none" strike="noStrike" dirty="0">
                          <a:solidFill>
                            <a:schemeClr val="tx1"/>
                          </a:solidFill>
                          <a:effectLst/>
                          <a:latin typeface="等线" panose="02010600030101010101" pitchFamily="2" charset="-122"/>
                          <a:ea typeface="+mn-ea"/>
                        </a:rPr>
                        <a:t>✖️</a:t>
                      </a:r>
                      <a:endParaRPr lang="zh-CN" altLang="en-US" sz="14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400" b="0" u="none" strike="noStrike" dirty="0">
                          <a:solidFill>
                            <a:schemeClr val="tx1"/>
                          </a:solidFill>
                          <a:effectLst/>
                        </a:rPr>
                        <a:t>☑️</a:t>
                      </a:r>
                      <a:endParaRPr lang="zh-CN" altLang="en-US" sz="14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846583611"/>
                  </a:ext>
                </a:extLst>
              </a:tr>
              <a:tr h="482841">
                <a:tc>
                  <a:txBody>
                    <a:bodyPr/>
                    <a:lstStyle/>
                    <a:p>
                      <a:pPr algn="ctr" fontAlgn="ctr"/>
                      <a:r>
                        <a:rPr lang="zh-CN" altLang="en-US" sz="1600" b="0" i="0" u="none" strike="noStrike" dirty="0">
                          <a:solidFill>
                            <a:schemeClr val="tx1"/>
                          </a:solidFill>
                          <a:effectLst/>
                          <a:latin typeface="等线" panose="02010600030101010101" pitchFamily="2" charset="-122"/>
                          <a:ea typeface="等线" panose="02010600030101010101" pitchFamily="2" charset="-122"/>
                        </a:rPr>
                        <a:t>串行化 </a:t>
                      </a:r>
                      <a:r>
                        <a:rPr lang="en-US" altLang="zh-CN" sz="1600" b="0" dirty="0">
                          <a:solidFill>
                            <a:schemeClr val="tx1"/>
                          </a:solidFill>
                          <a:latin typeface="Helvetica Neue" panose="02000503000000020004" pitchFamily="2" charset="0"/>
                        </a:rPr>
                        <a:t>Serializable</a:t>
                      </a:r>
                      <a:endParaRPr lang="en-US" altLang="zh-CN" sz="16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400" b="0" i="0" u="none" strike="noStrike" dirty="0">
                          <a:solidFill>
                            <a:schemeClr val="tx1"/>
                          </a:solidFill>
                          <a:effectLst/>
                          <a:latin typeface="等线" panose="02010600030101010101" pitchFamily="2" charset="-122"/>
                          <a:ea typeface="+mn-ea"/>
                        </a:rPr>
                        <a:t>✖️</a:t>
                      </a:r>
                    </a:p>
                  </a:txBody>
                  <a:tcPr marL="9525" marR="9525" marT="9525" marB="0" anchor="ctr"/>
                </a:tc>
                <a:tc>
                  <a:txBody>
                    <a:bodyPr/>
                    <a:lstStyle/>
                    <a:p>
                      <a:pPr algn="ctr" fontAlgn="ctr"/>
                      <a:r>
                        <a:rPr lang="en-US" altLang="zh-CN" sz="1400" b="0" i="0" u="none" strike="noStrike" dirty="0">
                          <a:solidFill>
                            <a:schemeClr val="tx1"/>
                          </a:solidFill>
                          <a:effectLst/>
                          <a:latin typeface="等线" panose="02010600030101010101" pitchFamily="2" charset="-122"/>
                          <a:ea typeface="+mn-ea"/>
                        </a:rPr>
                        <a:t>✖️</a:t>
                      </a:r>
                    </a:p>
                  </a:txBody>
                  <a:tcPr marL="9525" marR="9525" marT="9525" marB="0" anchor="ctr"/>
                </a:tc>
                <a:tc>
                  <a:txBody>
                    <a:bodyPr/>
                    <a:lstStyle/>
                    <a:p>
                      <a:pPr algn="ctr" fontAlgn="ctr"/>
                      <a:r>
                        <a:rPr lang="en-US" altLang="zh-CN" sz="1400" b="0" i="0" u="none" strike="noStrike" dirty="0">
                          <a:solidFill>
                            <a:schemeClr val="tx1"/>
                          </a:solidFill>
                          <a:effectLst/>
                          <a:latin typeface="等线" panose="02010600030101010101" pitchFamily="2" charset="-122"/>
                          <a:ea typeface="+mn-ea"/>
                        </a:rPr>
                        <a:t>✖️</a:t>
                      </a:r>
                    </a:p>
                  </a:txBody>
                  <a:tcPr marL="9525" marR="9525" marT="9525" marB="0" anchor="ctr"/>
                </a:tc>
                <a:extLst>
                  <a:ext uri="{0D108BD9-81ED-4DB2-BD59-A6C34878D82A}">
                    <a16:rowId xmlns:a16="http://schemas.microsoft.com/office/drawing/2014/main" val="2825914112"/>
                  </a:ext>
                </a:extLst>
              </a:tr>
            </a:tbl>
          </a:graphicData>
        </a:graphic>
      </p:graphicFrame>
    </p:spTree>
    <p:extLst>
      <p:ext uri="{BB962C8B-B14F-4D97-AF65-F5344CB8AC3E}">
        <p14:creationId xmlns:p14="http://schemas.microsoft.com/office/powerpoint/2010/main" val="1733348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事务隔离级别实现的关键 </a:t>
            </a:r>
            <a:r>
              <a:rPr lang="en-US" altLang="zh-CN" sz="4800" b="1" dirty="0">
                <a:latin typeface="Helvetica Neue" panose="02000503000000020004" pitchFamily="2" charset="0"/>
              </a:rPr>
              <a:t>-</a:t>
            </a:r>
            <a:r>
              <a:rPr lang="zh-CN" altLang="en-US" sz="4800" b="1" dirty="0">
                <a:latin typeface="Helvetica Neue" panose="02000503000000020004" pitchFamily="2" charset="0"/>
              </a:rPr>
              <a:t> </a:t>
            </a:r>
            <a:r>
              <a:rPr lang="en-US" altLang="zh-CN" sz="4800" b="1" dirty="0">
                <a:latin typeface="Helvetica Neue" panose="02000503000000020004" pitchFamily="2" charset="0"/>
              </a:rPr>
              <a:t>MVCC</a:t>
            </a:r>
            <a:endParaRPr lang="zh-CN" altLang="en-US" dirty="0"/>
          </a:p>
        </p:txBody>
      </p:sp>
      <p:sp>
        <p:nvSpPr>
          <p:cNvPr id="3" name="文本框 2">
            <a:extLst>
              <a:ext uri="{FF2B5EF4-FFF2-40B4-BE49-F238E27FC236}">
                <a16:creationId xmlns:a16="http://schemas.microsoft.com/office/drawing/2014/main" id="{F1CBA015-FE13-7D80-CA7F-40FE569E375C}"/>
              </a:ext>
            </a:extLst>
          </p:cNvPr>
          <p:cNvSpPr txBox="1"/>
          <p:nvPr/>
        </p:nvSpPr>
        <p:spPr>
          <a:xfrm>
            <a:off x="735099" y="1317380"/>
            <a:ext cx="10711833" cy="878702"/>
          </a:xfrm>
          <a:prstGeom prst="rect">
            <a:avLst/>
          </a:prstGeom>
          <a:noFill/>
        </p:spPr>
        <p:txBody>
          <a:bodyPr wrap="square">
            <a:spAutoFit/>
          </a:bodyPr>
          <a:lstStyle/>
          <a:p>
            <a:pPr>
              <a:lnSpc>
                <a:spcPct val="150000"/>
              </a:lnSpc>
            </a:pPr>
            <a:r>
              <a:rPr lang="en-US" altLang="zh-CN" b="1" dirty="0">
                <a:solidFill>
                  <a:schemeClr val="bg1"/>
                </a:solidFill>
                <a:latin typeface="Helvetica Neue" panose="02000503000000020004" pitchFamily="2" charset="0"/>
              </a:rPr>
              <a:t>MVCC</a:t>
            </a:r>
            <a:r>
              <a:rPr lang="zh-CN" altLang="en-US" b="1" dirty="0">
                <a:solidFill>
                  <a:schemeClr val="bg1"/>
                </a:solidFill>
                <a:latin typeface="Helvetica Neue" panose="02000503000000020004" pitchFamily="2" charset="0"/>
              </a:rPr>
              <a:t>的概念</a:t>
            </a:r>
            <a:r>
              <a:rPr lang="zh-CN" altLang="en-US" b="1" dirty="0">
                <a:solidFill>
                  <a:srgbClr val="FFE79A"/>
                </a:solidFill>
                <a:latin typeface="Helvetica Neue" panose="02000503000000020004" pitchFamily="2" charset="0"/>
              </a:rPr>
              <a:t>：</a:t>
            </a:r>
            <a:r>
              <a:rPr lang="en" altLang="zh-CN" b="1" dirty="0">
                <a:solidFill>
                  <a:srgbClr val="FFE79A"/>
                </a:solidFill>
                <a:latin typeface="Helvetica Neue" panose="02000503000000020004" pitchFamily="2" charset="0"/>
              </a:rPr>
              <a:t>Multi-Version Concurrency Control </a:t>
            </a:r>
            <a:r>
              <a:rPr lang="zh-CN" altLang="en-US" b="1" dirty="0">
                <a:solidFill>
                  <a:srgbClr val="FFE79A"/>
                </a:solidFill>
                <a:latin typeface="Helvetica Neue" panose="02000503000000020004" pitchFamily="2" charset="0"/>
              </a:rPr>
              <a:t>，多版本并发控制。数据库隔离级别读已提交、可重复读 都是基于</a:t>
            </a:r>
            <a:r>
              <a:rPr lang="en" altLang="zh-CN" b="1" dirty="0">
                <a:solidFill>
                  <a:srgbClr val="FFE79A"/>
                </a:solidFill>
                <a:latin typeface="Helvetica Neue" panose="02000503000000020004" pitchFamily="2" charset="0"/>
              </a:rPr>
              <a:t>MVCC</a:t>
            </a:r>
            <a:r>
              <a:rPr lang="zh-CN" altLang="en-US" b="1" dirty="0">
                <a:solidFill>
                  <a:srgbClr val="FFE79A"/>
                </a:solidFill>
                <a:latin typeface="Helvetica Neue" panose="02000503000000020004" pitchFamily="2" charset="0"/>
              </a:rPr>
              <a:t>实现的。</a:t>
            </a:r>
            <a:endParaRPr lang="en-US" altLang="zh-CN" b="1" dirty="0">
              <a:solidFill>
                <a:srgbClr val="FFE79A"/>
              </a:solidFill>
              <a:latin typeface="Helvetica Neue" panose="02000503000000020004" pitchFamily="2" charset="0"/>
            </a:endParaRPr>
          </a:p>
        </p:txBody>
      </p:sp>
      <p:sp>
        <p:nvSpPr>
          <p:cNvPr id="4" name="文本框 3">
            <a:extLst>
              <a:ext uri="{FF2B5EF4-FFF2-40B4-BE49-F238E27FC236}">
                <a16:creationId xmlns:a16="http://schemas.microsoft.com/office/drawing/2014/main" id="{60219C1E-A5A7-0D0E-390A-3E602AE10923}"/>
              </a:ext>
            </a:extLst>
          </p:cNvPr>
          <p:cNvSpPr txBox="1"/>
          <p:nvPr/>
        </p:nvSpPr>
        <p:spPr>
          <a:xfrm>
            <a:off x="735099" y="2306112"/>
            <a:ext cx="4909346" cy="2116349"/>
          </a:xfrm>
          <a:prstGeom prst="rect">
            <a:avLst/>
          </a:prstGeom>
          <a:noFill/>
        </p:spPr>
        <p:txBody>
          <a:bodyPr wrap="square">
            <a:spAutoFit/>
          </a:bodyPr>
          <a:lstStyle/>
          <a:p>
            <a:pPr>
              <a:lnSpc>
                <a:spcPct val="150000"/>
              </a:lnSpc>
            </a:pPr>
            <a:r>
              <a:rPr lang="zh-CN" altLang="en-US" b="1" dirty="0">
                <a:solidFill>
                  <a:schemeClr val="bg1"/>
                </a:solidFill>
                <a:latin typeface="Helvetica Neue" panose="02000503000000020004" pitchFamily="2" charset="0"/>
              </a:rPr>
              <a:t>思考：如何实现可重复读？</a:t>
            </a:r>
            <a:endParaRPr lang="en-US" altLang="zh-CN" b="1" dirty="0">
              <a:solidFill>
                <a:srgbClr val="FFE79A"/>
              </a:solidFill>
              <a:latin typeface="Helvetica Neue" panose="02000503000000020004" pitchFamily="2" charset="0"/>
            </a:endParaRPr>
          </a:p>
          <a:p>
            <a:pPr>
              <a:lnSpc>
                <a:spcPct val="150000"/>
              </a:lnSpc>
            </a:pPr>
            <a:r>
              <a:rPr lang="zh-CN" altLang="en-US" b="1" dirty="0">
                <a:solidFill>
                  <a:srgbClr val="FFE79A"/>
                </a:solidFill>
                <a:latin typeface="Helvetica Neue" panose="02000503000000020004" pitchFamily="2" charset="0"/>
              </a:rPr>
              <a:t>这里提供一个思路：</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zh-CN" altLang="en-US" b="1" dirty="0">
                <a:solidFill>
                  <a:srgbClr val="FFE79A"/>
                </a:solidFill>
                <a:latin typeface="Helvetica Neue" panose="02000503000000020004" pitchFamily="2" charset="0"/>
              </a:rPr>
              <a:t>保存多个版本的数据</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zh-CN" altLang="en-US" b="1" dirty="0">
                <a:solidFill>
                  <a:srgbClr val="FFE79A"/>
                </a:solidFill>
                <a:latin typeface="Helvetica Neue" panose="02000503000000020004" pitchFamily="2" charset="0"/>
              </a:rPr>
              <a:t>第一次读取时记录数据的版本 </a:t>
            </a:r>
            <a:r>
              <a:rPr lang="en-US" altLang="zh-CN" b="1" dirty="0">
                <a:solidFill>
                  <a:srgbClr val="FFE79A"/>
                </a:solidFill>
                <a:latin typeface="Helvetica Neue" panose="02000503000000020004" pitchFamily="2" charset="0"/>
              </a:rPr>
              <a:t>v1</a:t>
            </a:r>
          </a:p>
          <a:p>
            <a:pPr marL="285750" indent="-285750">
              <a:lnSpc>
                <a:spcPct val="150000"/>
              </a:lnSpc>
              <a:buFontTx/>
              <a:buChar char="-"/>
            </a:pPr>
            <a:r>
              <a:rPr lang="zh-CN" altLang="en-US" b="1" dirty="0">
                <a:solidFill>
                  <a:srgbClr val="FFE79A"/>
                </a:solidFill>
                <a:latin typeface="Helvetica Neue" panose="02000503000000020004" pitchFamily="2" charset="0"/>
              </a:rPr>
              <a:t>第二次读取时取 </a:t>
            </a:r>
            <a:r>
              <a:rPr lang="en-US" altLang="zh-CN" b="1" dirty="0">
                <a:solidFill>
                  <a:srgbClr val="FFE79A"/>
                </a:solidFill>
                <a:latin typeface="Helvetica Neue" panose="02000503000000020004" pitchFamily="2" charset="0"/>
              </a:rPr>
              <a:t>v2</a:t>
            </a:r>
            <a:r>
              <a:rPr lang="zh-CN" altLang="en-US" b="1" dirty="0">
                <a:solidFill>
                  <a:srgbClr val="FFE79A"/>
                </a:solidFill>
                <a:latin typeface="Helvetica Neue" panose="02000503000000020004" pitchFamily="2" charset="0"/>
              </a:rPr>
              <a:t> 的数值</a:t>
            </a:r>
            <a:endParaRPr lang="en-US" altLang="zh-CN" b="1" dirty="0">
              <a:solidFill>
                <a:srgbClr val="FFE79A"/>
              </a:solidFill>
              <a:latin typeface="Helvetica Neue" panose="02000503000000020004" pitchFamily="2" charset="0"/>
            </a:endParaRPr>
          </a:p>
        </p:txBody>
      </p:sp>
      <p:graphicFrame>
        <p:nvGraphicFramePr>
          <p:cNvPr id="6" name="表格 5">
            <a:extLst>
              <a:ext uri="{FF2B5EF4-FFF2-40B4-BE49-F238E27FC236}">
                <a16:creationId xmlns:a16="http://schemas.microsoft.com/office/drawing/2014/main" id="{7FD41223-D328-F5E6-AF64-1EAABC944DDF}"/>
              </a:ext>
            </a:extLst>
          </p:cNvPr>
          <p:cNvGraphicFramePr>
            <a:graphicFrameLocks noGrp="1"/>
          </p:cNvGraphicFramePr>
          <p:nvPr>
            <p:extLst>
              <p:ext uri="{D42A27DB-BD31-4B8C-83A1-F6EECF244321}">
                <p14:modId xmlns:p14="http://schemas.microsoft.com/office/powerpoint/2010/main" val="760504582"/>
              </p:ext>
            </p:extLst>
          </p:nvPr>
        </p:nvGraphicFramePr>
        <p:xfrm>
          <a:off x="4751302" y="2074510"/>
          <a:ext cx="6794583" cy="4307016"/>
        </p:xfrm>
        <a:graphic>
          <a:graphicData uri="http://schemas.openxmlformats.org/drawingml/2006/table">
            <a:tbl>
              <a:tblPr>
                <a:tableStyleId>{5C22544A-7EE6-4342-B048-85BDC9FD1C3A}</a:tableStyleId>
              </a:tblPr>
              <a:tblGrid>
                <a:gridCol w="3467022">
                  <a:extLst>
                    <a:ext uri="{9D8B030D-6E8A-4147-A177-3AD203B41FA5}">
                      <a16:colId xmlns:a16="http://schemas.microsoft.com/office/drawing/2014/main" val="2232968349"/>
                    </a:ext>
                  </a:extLst>
                </a:gridCol>
                <a:gridCol w="3327561">
                  <a:extLst>
                    <a:ext uri="{9D8B030D-6E8A-4147-A177-3AD203B41FA5}">
                      <a16:colId xmlns:a16="http://schemas.microsoft.com/office/drawing/2014/main" val="3990591122"/>
                    </a:ext>
                  </a:extLst>
                </a:gridCol>
              </a:tblGrid>
              <a:tr h="576844">
                <a:tc>
                  <a:txBody>
                    <a:bodyPr/>
                    <a:lstStyle/>
                    <a:p>
                      <a:pPr algn="l" fontAlgn="ctr"/>
                      <a:r>
                        <a:rPr lang="zh-CN" altLang="en-US" sz="1200" b="1" u="none" strike="noStrike" dirty="0">
                          <a:effectLst/>
                        </a:rPr>
                        <a:t>事务</a:t>
                      </a:r>
                      <a:r>
                        <a:rPr lang="en" sz="1200" b="1" u="none" strike="noStrike" dirty="0">
                          <a:effectLst/>
                        </a:rPr>
                        <a:t>A</a:t>
                      </a:r>
                      <a:endParaRPr lang="en"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tc>
                  <a:txBody>
                    <a:bodyPr/>
                    <a:lstStyle/>
                    <a:p>
                      <a:pPr algn="l" fontAlgn="ctr"/>
                      <a:r>
                        <a:rPr lang="zh-CN" altLang="en-US" sz="1200" b="1" u="none" strike="noStrike" dirty="0">
                          <a:effectLst/>
                        </a:rPr>
                        <a:t>事务</a:t>
                      </a:r>
                      <a:r>
                        <a:rPr lang="en" sz="1200" b="1" u="none" strike="noStrike" dirty="0">
                          <a:effectLst/>
                        </a:rPr>
                        <a:t>B</a:t>
                      </a:r>
                      <a:endParaRPr lang="en"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extLst>
                  <a:ext uri="{0D108BD9-81ED-4DB2-BD59-A6C34878D82A}">
                    <a16:rowId xmlns:a16="http://schemas.microsoft.com/office/drawing/2014/main" val="3751469021"/>
                  </a:ext>
                </a:extLst>
              </a:tr>
              <a:tr h="576844">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begin;</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468691404"/>
                  </a:ext>
                </a:extLst>
              </a:tr>
              <a:tr h="672297">
                <a:tc>
                  <a:txBody>
                    <a:bodyPr/>
                    <a:lstStyle/>
                    <a:p>
                      <a:pPr algn="l" fontAlgn="ctr"/>
                      <a:r>
                        <a:rPr lang="en-US" altLang="zh-CN" sz="1200" u="none" strike="noStrike" dirty="0">
                          <a:effectLst/>
                        </a:rPr>
                        <a:t>select money from account where id = 1;</a:t>
                      </a:r>
                    </a:p>
                    <a:p>
                      <a:pPr algn="l" fontAlgn="ctr"/>
                      <a:r>
                        <a:rPr lang="en-US" altLang="zh-CN" sz="1200" b="0" i="0" u="none" strike="noStrike" dirty="0">
                          <a:solidFill>
                            <a:srgbClr val="000000"/>
                          </a:solidFill>
                          <a:effectLst/>
                          <a:latin typeface="等线" panose="02010600030101010101" pitchFamily="2" charset="-122"/>
                          <a:ea typeface="+mn-ea"/>
                        </a:rPr>
                        <a:t>--</a:t>
                      </a:r>
                      <a:r>
                        <a:rPr lang="zh-CN" altLang="en-US" sz="1200" b="0" i="0" u="none" strike="noStrike" dirty="0">
                          <a:solidFill>
                            <a:srgbClr val="000000"/>
                          </a:solidFill>
                          <a:effectLst/>
                          <a:latin typeface="等线" panose="02010600030101010101" pitchFamily="2" charset="-122"/>
                          <a:ea typeface="+mn-ea"/>
                        </a:rPr>
                        <a:t> 第一次读取，只读到版本号为 </a:t>
                      </a:r>
                      <a:r>
                        <a:rPr lang="en-US" altLang="zh-CN" sz="1200" b="0" i="0" u="none" strike="noStrike" dirty="0">
                          <a:solidFill>
                            <a:srgbClr val="000000"/>
                          </a:solidFill>
                          <a:effectLst/>
                          <a:latin typeface="等线" panose="02010600030101010101" pitchFamily="2" charset="-122"/>
                          <a:ea typeface="+mn-ea"/>
                        </a:rPr>
                        <a:t>v1</a:t>
                      </a:r>
                      <a:r>
                        <a:rPr lang="zh-CN" altLang="en-US" sz="1200" b="0" i="0" u="none" strike="noStrike" dirty="0">
                          <a:solidFill>
                            <a:srgbClr val="000000"/>
                          </a:solidFill>
                          <a:effectLst/>
                          <a:latin typeface="等线" panose="02010600030101010101" pitchFamily="2" charset="-122"/>
                          <a:ea typeface="+mn-ea"/>
                        </a:rPr>
                        <a:t> 的数据，取版本 </a:t>
                      </a:r>
                      <a:r>
                        <a:rPr lang="en-US" altLang="zh-CN" sz="1200" b="0" i="0" u="none" strike="noStrike" dirty="0">
                          <a:solidFill>
                            <a:srgbClr val="000000"/>
                          </a:solidFill>
                          <a:effectLst/>
                          <a:latin typeface="等线" panose="02010600030101010101" pitchFamily="2" charset="-122"/>
                          <a:ea typeface="+mn-ea"/>
                        </a:rPr>
                        <a:t>v1</a:t>
                      </a:r>
                      <a:r>
                        <a:rPr lang="zh-CN" altLang="en-US" sz="1200" b="0" i="0" u="none" strike="noStrike" dirty="0">
                          <a:solidFill>
                            <a:srgbClr val="000000"/>
                          </a:solidFill>
                          <a:effectLst/>
                          <a:latin typeface="等线" panose="02010600030101010101" pitchFamily="2" charset="-122"/>
                          <a:ea typeface="+mn-ea"/>
                        </a:rPr>
                        <a:t> 对应的数值，并记录版本 </a:t>
                      </a:r>
                      <a:r>
                        <a:rPr lang="en-US" altLang="zh-CN" sz="1200" b="0" i="0" u="none" strike="noStrike" dirty="0">
                          <a:solidFill>
                            <a:srgbClr val="000000"/>
                          </a:solidFill>
                          <a:effectLst/>
                          <a:latin typeface="等线" panose="02010600030101010101" pitchFamily="2" charset="-122"/>
                          <a:ea typeface="+mn-ea"/>
                        </a:rPr>
                        <a:t>v1</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864483721"/>
                  </a:ext>
                </a:extLst>
              </a:tr>
              <a:tr h="581571">
                <a:tc>
                  <a:txBody>
                    <a:bodyPr/>
                    <a:lstStyle/>
                    <a:p>
                      <a:pPr algn="l" fontAlgn="ct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begin;</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846583611"/>
                  </a:ext>
                </a:extLst>
              </a:tr>
              <a:tr h="581571">
                <a:tc>
                  <a:txBody>
                    <a:bodyPr/>
                    <a:lstStyle/>
                    <a:p>
                      <a:pPr algn="l" fontAlgn="ct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mn-ea"/>
                        </a:rPr>
                        <a:t>update account set money = 1000 where id = 1</a:t>
                      </a:r>
                    </a:p>
                  </a:txBody>
                  <a:tcPr marL="9525" marR="9525" marT="9525" marB="0" anchor="ctr"/>
                </a:tc>
                <a:extLst>
                  <a:ext uri="{0D108BD9-81ED-4DB2-BD59-A6C34878D82A}">
                    <a16:rowId xmlns:a16="http://schemas.microsoft.com/office/drawing/2014/main" val="2825914112"/>
                  </a:ext>
                </a:extLst>
              </a:tr>
              <a:tr h="576844">
                <a:tc>
                  <a:txBody>
                    <a:bodyPr/>
                    <a:lstStyle/>
                    <a:p>
                      <a:pPr algn="l" fontAlgn="ct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mn-ea"/>
                        </a:rPr>
                        <a:t>commit;</a:t>
                      </a:r>
                    </a:p>
                    <a:p>
                      <a:pPr algn="l" fontAlgn="ctr"/>
                      <a:r>
                        <a:rPr lang="en-US" altLang="zh-CN" sz="1200" b="0" i="0" u="none" strike="noStrike" dirty="0">
                          <a:solidFill>
                            <a:srgbClr val="000000"/>
                          </a:solidFill>
                          <a:effectLst/>
                          <a:latin typeface="等线" panose="02010600030101010101" pitchFamily="2" charset="-122"/>
                          <a:ea typeface="+mn-ea"/>
                        </a:rPr>
                        <a:t>-- </a:t>
                      </a:r>
                      <a:r>
                        <a:rPr lang="zh-CN" altLang="en-US" sz="1200" b="0" i="0" u="none" strike="noStrike" dirty="0">
                          <a:solidFill>
                            <a:srgbClr val="000000"/>
                          </a:solidFill>
                          <a:effectLst/>
                          <a:latin typeface="等线" panose="02010600030101010101" pitchFamily="2" charset="-122"/>
                          <a:ea typeface="+mn-ea"/>
                        </a:rPr>
                        <a:t>提交更新，此时 </a:t>
                      </a:r>
                      <a:r>
                        <a:rPr lang="en-US" altLang="zh-CN" sz="1200" b="0" i="0" u="none" strike="noStrike" dirty="0">
                          <a:solidFill>
                            <a:srgbClr val="000000"/>
                          </a:solidFill>
                          <a:effectLst/>
                          <a:latin typeface="等线" panose="02010600030101010101" pitchFamily="2" charset="-122"/>
                          <a:ea typeface="+mn-ea"/>
                        </a:rPr>
                        <a:t>id</a:t>
                      </a:r>
                      <a:r>
                        <a:rPr lang="zh-CN" altLang="en-US" sz="1200" b="0" i="0" u="none" strike="noStrike" dirty="0">
                          <a:solidFill>
                            <a:srgbClr val="000000"/>
                          </a:solidFill>
                          <a:effectLst/>
                          <a:latin typeface="等线" panose="02010600030101010101" pitchFamily="2" charset="-122"/>
                          <a:ea typeface="+mn-ea"/>
                        </a:rPr>
                        <a:t> </a:t>
                      </a:r>
                      <a:r>
                        <a:rPr lang="en-US" altLang="zh-CN" sz="1200" b="0" i="0" u="none" strike="noStrike" dirty="0">
                          <a:solidFill>
                            <a:srgbClr val="000000"/>
                          </a:solidFill>
                          <a:effectLst/>
                          <a:latin typeface="等线" panose="02010600030101010101" pitchFamily="2" charset="-122"/>
                          <a:ea typeface="+mn-ea"/>
                        </a:rPr>
                        <a:t>=</a:t>
                      </a:r>
                      <a:r>
                        <a:rPr lang="zh-CN" altLang="en-US" sz="1200" b="0" i="0" u="none" strike="noStrike" dirty="0">
                          <a:solidFill>
                            <a:srgbClr val="000000"/>
                          </a:solidFill>
                          <a:effectLst/>
                          <a:latin typeface="等线" panose="02010600030101010101" pitchFamily="2" charset="-122"/>
                          <a:ea typeface="+mn-ea"/>
                        </a:rPr>
                        <a:t> </a:t>
                      </a:r>
                      <a:r>
                        <a:rPr lang="en-US" altLang="zh-CN" sz="1200" b="0" i="0" u="none" strike="noStrike" dirty="0">
                          <a:solidFill>
                            <a:srgbClr val="000000"/>
                          </a:solidFill>
                          <a:effectLst/>
                          <a:latin typeface="等线" panose="02010600030101010101" pitchFamily="2" charset="-122"/>
                          <a:ea typeface="+mn-ea"/>
                        </a:rPr>
                        <a:t>1</a:t>
                      </a:r>
                      <a:r>
                        <a:rPr lang="zh-CN" altLang="en-US" sz="1200" b="0" i="0" u="none" strike="noStrike" dirty="0">
                          <a:solidFill>
                            <a:srgbClr val="000000"/>
                          </a:solidFill>
                          <a:effectLst/>
                          <a:latin typeface="等线" panose="02010600030101010101" pitchFamily="2" charset="-122"/>
                          <a:ea typeface="+mn-ea"/>
                        </a:rPr>
                        <a:t> 的最新版本号 </a:t>
                      </a:r>
                      <a:r>
                        <a:rPr lang="en-US" altLang="zh-CN" sz="1200" b="0" i="0" u="none" strike="noStrike" dirty="0">
                          <a:solidFill>
                            <a:srgbClr val="000000"/>
                          </a:solidFill>
                          <a:effectLst/>
                          <a:latin typeface="等线" panose="02010600030101010101" pitchFamily="2" charset="-122"/>
                          <a:ea typeface="+mn-ea"/>
                        </a:rPr>
                        <a:t>=</a:t>
                      </a:r>
                      <a:r>
                        <a:rPr lang="zh-CN" altLang="en-US" sz="1200" b="0" i="0" u="none" strike="noStrike" dirty="0">
                          <a:solidFill>
                            <a:srgbClr val="000000"/>
                          </a:solidFill>
                          <a:effectLst/>
                          <a:latin typeface="等线" panose="02010600030101010101" pitchFamily="2" charset="-122"/>
                          <a:ea typeface="+mn-ea"/>
                        </a:rPr>
                        <a:t> </a:t>
                      </a:r>
                      <a:r>
                        <a:rPr lang="en-US" altLang="zh-CN" sz="1200" b="0" i="0" u="none" strike="noStrike" dirty="0">
                          <a:solidFill>
                            <a:srgbClr val="000000"/>
                          </a:solidFill>
                          <a:effectLst/>
                          <a:latin typeface="等线" panose="02010600030101010101" pitchFamily="2" charset="-122"/>
                          <a:ea typeface="+mn-ea"/>
                        </a:rPr>
                        <a:t>v2</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245953470"/>
                  </a:ext>
                </a:extLst>
              </a:tr>
              <a:tr h="672297">
                <a:tc>
                  <a:txBody>
                    <a:bodyPr/>
                    <a:lstStyle/>
                    <a:p>
                      <a:pPr algn="l" fontAlgn="ctr"/>
                      <a:r>
                        <a:rPr lang="en-US" altLang="zh-CN" sz="1200" u="none" strike="noStrike" dirty="0">
                          <a:effectLst/>
                        </a:rPr>
                        <a:t>select money from account where id = 1;</a:t>
                      </a:r>
                    </a:p>
                    <a:p>
                      <a:pPr algn="l" fontAlgn="ctr"/>
                      <a:r>
                        <a:rPr lang="en-US" altLang="zh-CN" sz="1200" b="0" i="0" u="none" strike="noStrike" dirty="0">
                          <a:solidFill>
                            <a:srgbClr val="000000"/>
                          </a:solidFill>
                          <a:effectLst/>
                          <a:latin typeface="等线" panose="02010600030101010101" pitchFamily="2" charset="-122"/>
                          <a:ea typeface="+mn-ea"/>
                        </a:rPr>
                        <a:t>--</a:t>
                      </a:r>
                      <a:r>
                        <a:rPr lang="zh-CN" altLang="en-US" sz="1200" b="0" i="0" u="none" strike="noStrike" dirty="0">
                          <a:solidFill>
                            <a:srgbClr val="000000"/>
                          </a:solidFill>
                          <a:effectLst/>
                          <a:latin typeface="等线" panose="02010600030101010101" pitchFamily="2" charset="-122"/>
                          <a:ea typeface="+mn-ea"/>
                        </a:rPr>
                        <a:t> 第二次读取，读到两个版本 </a:t>
                      </a:r>
                      <a:r>
                        <a:rPr lang="en-US" altLang="zh-CN" sz="1200" b="0" i="0" u="none" strike="noStrike" dirty="0">
                          <a:solidFill>
                            <a:srgbClr val="000000"/>
                          </a:solidFill>
                          <a:effectLst/>
                          <a:latin typeface="等线" panose="02010600030101010101" pitchFamily="2" charset="-122"/>
                          <a:ea typeface="+mn-ea"/>
                        </a:rPr>
                        <a:t>v1</a:t>
                      </a:r>
                      <a:r>
                        <a:rPr lang="zh-CN" altLang="en-US" sz="1200" b="0" i="0" u="none" strike="noStrike" dirty="0">
                          <a:solidFill>
                            <a:srgbClr val="000000"/>
                          </a:solidFill>
                          <a:effectLst/>
                          <a:latin typeface="等线" panose="02010600030101010101" pitchFamily="2" charset="-122"/>
                          <a:ea typeface="+mn-ea"/>
                        </a:rPr>
                        <a:t> 和 </a:t>
                      </a:r>
                      <a:r>
                        <a:rPr lang="en-US" altLang="zh-CN" sz="1200" b="0" i="0" u="none" strike="noStrike" dirty="0">
                          <a:solidFill>
                            <a:srgbClr val="000000"/>
                          </a:solidFill>
                          <a:effectLst/>
                          <a:latin typeface="等线" panose="02010600030101010101" pitchFamily="2" charset="-122"/>
                          <a:ea typeface="+mn-ea"/>
                        </a:rPr>
                        <a:t>v2</a:t>
                      </a:r>
                      <a:r>
                        <a:rPr lang="zh-CN" altLang="en-US" sz="1200" b="0" i="0" u="none" strike="noStrike" dirty="0">
                          <a:solidFill>
                            <a:srgbClr val="000000"/>
                          </a:solidFill>
                          <a:effectLst/>
                          <a:latin typeface="等线" panose="02010600030101010101" pitchFamily="2" charset="-122"/>
                          <a:ea typeface="+mn-ea"/>
                        </a:rPr>
                        <a:t>，由于第一次读记录的版本为 </a:t>
                      </a:r>
                      <a:r>
                        <a:rPr lang="en-US" altLang="zh-CN" sz="1200" b="0" i="0" u="none" strike="noStrike" dirty="0">
                          <a:solidFill>
                            <a:srgbClr val="000000"/>
                          </a:solidFill>
                          <a:effectLst/>
                          <a:latin typeface="等线" panose="02010600030101010101" pitchFamily="2" charset="-122"/>
                          <a:ea typeface="+mn-ea"/>
                        </a:rPr>
                        <a:t>v1</a:t>
                      </a:r>
                      <a:r>
                        <a:rPr lang="zh-CN" altLang="en-US" sz="1200" b="0" i="0" u="none" strike="noStrike" dirty="0">
                          <a:solidFill>
                            <a:srgbClr val="000000"/>
                          </a:solidFill>
                          <a:effectLst/>
                          <a:latin typeface="等线" panose="02010600030101010101" pitchFamily="2" charset="-122"/>
                          <a:ea typeface="+mn-ea"/>
                        </a:rPr>
                        <a:t>，取 </a:t>
                      </a:r>
                      <a:r>
                        <a:rPr lang="en-US" altLang="zh-CN" sz="1200" b="0" i="0" u="none" strike="noStrike" dirty="0">
                          <a:solidFill>
                            <a:srgbClr val="000000"/>
                          </a:solidFill>
                          <a:effectLst/>
                          <a:latin typeface="等线" panose="02010600030101010101" pitchFamily="2" charset="-122"/>
                          <a:ea typeface="+mn-ea"/>
                        </a:rPr>
                        <a:t>v1</a:t>
                      </a:r>
                      <a:r>
                        <a:rPr lang="zh-CN" altLang="en-US" sz="1200" b="0" i="0" u="none" strike="noStrike" dirty="0">
                          <a:solidFill>
                            <a:srgbClr val="000000"/>
                          </a:solidFill>
                          <a:effectLst/>
                          <a:latin typeface="等线" panose="02010600030101010101" pitchFamily="2" charset="-122"/>
                          <a:ea typeface="+mn-ea"/>
                        </a:rPr>
                        <a:t> 版本的值，实现可重复读</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266815800"/>
                  </a:ext>
                </a:extLst>
              </a:tr>
            </a:tbl>
          </a:graphicData>
        </a:graphic>
      </p:graphicFrame>
      <p:sp>
        <p:nvSpPr>
          <p:cNvPr id="7" name="文本框 6">
            <a:extLst>
              <a:ext uri="{FF2B5EF4-FFF2-40B4-BE49-F238E27FC236}">
                <a16:creationId xmlns:a16="http://schemas.microsoft.com/office/drawing/2014/main" id="{0D82300B-7E2A-21CC-12A9-F26EFE0ED47A}"/>
              </a:ext>
            </a:extLst>
          </p:cNvPr>
          <p:cNvSpPr txBox="1"/>
          <p:nvPr/>
        </p:nvSpPr>
        <p:spPr>
          <a:xfrm>
            <a:off x="668692" y="4422461"/>
            <a:ext cx="3880730" cy="1285352"/>
          </a:xfrm>
          <a:prstGeom prst="rect">
            <a:avLst/>
          </a:prstGeom>
          <a:noFill/>
        </p:spPr>
        <p:txBody>
          <a:bodyPr wrap="square">
            <a:spAutoFit/>
          </a:bodyPr>
          <a:lstStyle/>
          <a:p>
            <a:pPr>
              <a:lnSpc>
                <a:spcPct val="150000"/>
              </a:lnSpc>
            </a:pPr>
            <a:r>
              <a:rPr lang="zh-CN" altLang="en-US" b="1" dirty="0">
                <a:solidFill>
                  <a:schemeClr val="bg1"/>
                </a:solidFill>
                <a:latin typeface="Helvetica Neue" panose="02000503000000020004" pitchFamily="2" charset="0"/>
              </a:rPr>
              <a:t>这个方案有什么问题？</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zh-CN" altLang="en-US" b="1" dirty="0">
                <a:solidFill>
                  <a:srgbClr val="FFE79A"/>
                </a:solidFill>
                <a:latin typeface="Helvetica Neue" panose="02000503000000020004" pitchFamily="2" charset="0"/>
              </a:rPr>
              <a:t>需要记录所有数据的版本，实现难度大。</a:t>
            </a:r>
            <a:endParaRPr lang="en-US" altLang="zh-CN" b="1" dirty="0">
              <a:solidFill>
                <a:srgbClr val="FFE79A"/>
              </a:solidFill>
              <a:latin typeface="Helvetica Neue" panose="02000503000000020004" pitchFamily="2" charset="0"/>
            </a:endParaRPr>
          </a:p>
        </p:txBody>
      </p:sp>
    </p:spTree>
    <p:extLst>
      <p:ext uri="{BB962C8B-B14F-4D97-AF65-F5344CB8AC3E}">
        <p14:creationId xmlns:p14="http://schemas.microsoft.com/office/powerpoint/2010/main" val="797477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事务隔离级别实现的关键 </a:t>
            </a:r>
            <a:r>
              <a:rPr lang="en-US" altLang="zh-CN" sz="4800" b="1" dirty="0">
                <a:latin typeface="Helvetica Neue" panose="02000503000000020004" pitchFamily="2" charset="0"/>
              </a:rPr>
              <a:t>-</a:t>
            </a:r>
            <a:r>
              <a:rPr lang="zh-CN" altLang="en-US" sz="4800" b="1" dirty="0">
                <a:latin typeface="Helvetica Neue" panose="02000503000000020004" pitchFamily="2" charset="0"/>
              </a:rPr>
              <a:t> </a:t>
            </a:r>
            <a:r>
              <a:rPr lang="en-US" altLang="zh-CN" sz="4800" b="1" dirty="0">
                <a:latin typeface="Helvetica Neue" panose="02000503000000020004" pitchFamily="2" charset="0"/>
              </a:rPr>
              <a:t>MVCC</a:t>
            </a:r>
            <a:endParaRPr lang="zh-CN" altLang="en-US" dirty="0"/>
          </a:p>
        </p:txBody>
      </p:sp>
      <p:sp>
        <p:nvSpPr>
          <p:cNvPr id="4" name="文本框 3">
            <a:extLst>
              <a:ext uri="{FF2B5EF4-FFF2-40B4-BE49-F238E27FC236}">
                <a16:creationId xmlns:a16="http://schemas.microsoft.com/office/drawing/2014/main" id="{60219C1E-A5A7-0D0E-390A-3E602AE10923}"/>
              </a:ext>
            </a:extLst>
          </p:cNvPr>
          <p:cNvSpPr txBox="1"/>
          <p:nvPr/>
        </p:nvSpPr>
        <p:spPr>
          <a:xfrm>
            <a:off x="668692" y="1436868"/>
            <a:ext cx="10711833" cy="2125197"/>
          </a:xfrm>
          <a:prstGeom prst="rect">
            <a:avLst/>
          </a:prstGeom>
          <a:noFill/>
        </p:spPr>
        <p:txBody>
          <a:bodyPr wrap="square">
            <a:spAutoFit/>
          </a:bodyPr>
          <a:lstStyle/>
          <a:p>
            <a:pPr>
              <a:lnSpc>
                <a:spcPct val="150000"/>
              </a:lnSpc>
            </a:pPr>
            <a:r>
              <a:rPr lang="en-US" altLang="zh-CN" b="1" dirty="0">
                <a:solidFill>
                  <a:schemeClr val="bg1"/>
                </a:solidFill>
                <a:latin typeface="Helvetica Neue" panose="02000503000000020004" pitchFamily="2" charset="0"/>
              </a:rPr>
              <a:t>MVCC</a:t>
            </a:r>
            <a:r>
              <a:rPr lang="zh-CN" altLang="en-US" b="1" dirty="0">
                <a:solidFill>
                  <a:schemeClr val="bg1"/>
                </a:solidFill>
                <a:latin typeface="Helvetica Neue" panose="02000503000000020004" pitchFamily="2" charset="0"/>
              </a:rPr>
              <a:t>实现的关键知识点</a:t>
            </a:r>
            <a:endParaRPr lang="en-US" altLang="zh-CN" b="1" dirty="0">
              <a:solidFill>
                <a:srgbClr val="FFE79A"/>
              </a:solidFill>
              <a:latin typeface="Helvetica Neue" panose="02000503000000020004" pitchFamily="2" charset="0"/>
            </a:endParaRPr>
          </a:p>
          <a:p>
            <a:pPr>
              <a:lnSpc>
                <a:spcPct val="150000"/>
              </a:lnSpc>
            </a:pPr>
            <a:r>
              <a:rPr lang="zh-CN" altLang="en-US" b="1" dirty="0">
                <a:solidFill>
                  <a:srgbClr val="FFE79A"/>
                </a:solidFill>
                <a:latin typeface="Helvetica Neue" panose="02000503000000020004" pitchFamily="2" charset="0"/>
              </a:rPr>
              <a:t>（</a:t>
            </a:r>
            <a:r>
              <a:rPr lang="en-US" altLang="zh-CN" b="1" dirty="0">
                <a:solidFill>
                  <a:srgbClr val="FFE79A"/>
                </a:solidFill>
                <a:latin typeface="Helvetica Neue" panose="02000503000000020004" pitchFamily="2" charset="0"/>
              </a:rPr>
              <a:t>1</a:t>
            </a:r>
            <a:r>
              <a:rPr lang="zh-CN" altLang="en-US" b="1" dirty="0">
                <a:solidFill>
                  <a:srgbClr val="FFE79A"/>
                </a:solidFill>
                <a:latin typeface="Helvetica Neue" panose="02000503000000020004" pitchFamily="2" charset="0"/>
              </a:rPr>
              <a:t>）事务版本号：事务每次开启时，都会从数据库获得一个自增长的事务</a:t>
            </a:r>
            <a:r>
              <a:rPr lang="en" altLang="zh-CN" b="1" dirty="0">
                <a:solidFill>
                  <a:srgbClr val="FFE79A"/>
                </a:solidFill>
                <a:latin typeface="Helvetica Neue" panose="02000503000000020004" pitchFamily="2" charset="0"/>
              </a:rPr>
              <a:t>ID</a:t>
            </a:r>
            <a:r>
              <a:rPr lang="zh-CN" altLang="e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可以从事务</a:t>
            </a:r>
            <a:r>
              <a:rPr lang="en" altLang="zh-CN" b="1" dirty="0">
                <a:solidFill>
                  <a:srgbClr val="FFE79A"/>
                </a:solidFill>
                <a:latin typeface="Helvetica Neue" panose="02000503000000020004" pitchFamily="2" charset="0"/>
              </a:rPr>
              <a:t>ID</a:t>
            </a:r>
            <a:r>
              <a:rPr lang="zh-CN" altLang="en-US" b="1" dirty="0">
                <a:solidFill>
                  <a:srgbClr val="FFE79A"/>
                </a:solidFill>
                <a:latin typeface="Helvetica Neue" panose="02000503000000020004" pitchFamily="2" charset="0"/>
              </a:rPr>
              <a:t>判断事务开始执行的先后顺序，不能从事务</a:t>
            </a:r>
            <a:r>
              <a:rPr lang="en-US" altLang="zh-CN" b="1" dirty="0">
                <a:solidFill>
                  <a:srgbClr val="FFE79A"/>
                </a:solidFill>
                <a:latin typeface="Helvetica Neue" panose="02000503000000020004" pitchFamily="2" charset="0"/>
              </a:rPr>
              <a:t>ID</a:t>
            </a:r>
            <a:r>
              <a:rPr lang="zh-CN" altLang="en-US" b="1" dirty="0">
                <a:solidFill>
                  <a:srgbClr val="FFE79A"/>
                </a:solidFill>
                <a:latin typeface="Helvetica Neue" panose="02000503000000020004" pitchFamily="2" charset="0"/>
              </a:rPr>
              <a:t>判断事务提交的顺序，因为事务</a:t>
            </a:r>
            <a:r>
              <a:rPr lang="en-US" altLang="zh-CN" b="1" dirty="0">
                <a:solidFill>
                  <a:srgbClr val="FFE79A"/>
                </a:solidFill>
                <a:latin typeface="Helvetica Neue" panose="02000503000000020004" pitchFamily="2" charset="0"/>
              </a:rPr>
              <a:t>ID</a:t>
            </a:r>
            <a:r>
              <a:rPr lang="zh-CN" altLang="en-US" b="1" dirty="0">
                <a:solidFill>
                  <a:srgbClr val="FFE79A"/>
                </a:solidFill>
                <a:latin typeface="Helvetica Neue" panose="02000503000000020004" pitchFamily="2" charset="0"/>
              </a:rPr>
              <a:t>小的事务可能后提交。</a:t>
            </a:r>
            <a:endParaRPr lang="en-US" altLang="zh-CN" b="1" dirty="0">
              <a:solidFill>
                <a:srgbClr val="FFE79A"/>
              </a:solidFill>
              <a:latin typeface="Helvetica Neue" panose="02000503000000020004" pitchFamily="2" charset="0"/>
            </a:endParaRPr>
          </a:p>
          <a:p>
            <a:pPr>
              <a:lnSpc>
                <a:spcPct val="150000"/>
              </a:lnSpc>
            </a:pPr>
            <a:r>
              <a:rPr lang="zh-CN" altLang="en-US" b="1" dirty="0">
                <a:solidFill>
                  <a:srgbClr val="FFE79A"/>
                </a:solidFill>
                <a:latin typeface="Helvetica Neue" panose="02000503000000020004" pitchFamily="2" charset="0"/>
              </a:rPr>
              <a:t>（</a:t>
            </a:r>
            <a:r>
              <a:rPr lang="en-US" altLang="zh-CN" b="1" dirty="0">
                <a:solidFill>
                  <a:srgbClr val="FFE79A"/>
                </a:solidFill>
                <a:latin typeface="Helvetica Neue" panose="02000503000000020004" pitchFamily="2" charset="0"/>
              </a:rPr>
              <a:t>2</a:t>
            </a:r>
            <a:r>
              <a:rPr lang="zh-CN" altLang="en-US" b="1" dirty="0">
                <a:solidFill>
                  <a:srgbClr val="FFE79A"/>
                </a:solidFill>
                <a:latin typeface="Helvetica Neue" panose="02000503000000020004" pitchFamily="2" charset="0"/>
              </a:rPr>
              <a:t>）隐式字段：对于</a:t>
            </a:r>
            <a:r>
              <a:rPr lang="en" altLang="zh-CN" b="1" dirty="0" err="1">
                <a:solidFill>
                  <a:srgbClr val="FFE79A"/>
                </a:solidFill>
                <a:latin typeface="Helvetica Neue" panose="02000503000000020004" pitchFamily="2" charset="0"/>
              </a:rPr>
              <a:t>InnoDB</a:t>
            </a:r>
            <a:r>
              <a:rPr lang="zh-CN" altLang="en-US" b="1" dirty="0">
                <a:solidFill>
                  <a:srgbClr val="FFE79A"/>
                </a:solidFill>
                <a:latin typeface="Helvetica Neue" panose="02000503000000020004" pitchFamily="2" charset="0"/>
              </a:rPr>
              <a:t>存储引擎，每一行记录都有两个隐藏列</a:t>
            </a:r>
            <a:r>
              <a:rPr lang="en" altLang="zh-CN" b="1" dirty="0" err="1">
                <a:solidFill>
                  <a:srgbClr val="FFE79A"/>
                </a:solidFill>
                <a:latin typeface="Helvetica Neue" panose="02000503000000020004" pitchFamily="2" charset="0"/>
              </a:rPr>
              <a:t>trx_id</a:t>
            </a:r>
            <a:r>
              <a:rPr lang="zh-CN" altLang="en" b="1" dirty="0">
                <a:solidFill>
                  <a:srgbClr val="FFE79A"/>
                </a:solidFill>
                <a:latin typeface="Helvetica Neue" panose="02000503000000020004" pitchFamily="2" charset="0"/>
              </a:rPr>
              <a:t>、</a:t>
            </a:r>
            <a:r>
              <a:rPr lang="en" altLang="zh-CN" b="1" dirty="0" err="1">
                <a:solidFill>
                  <a:srgbClr val="FFE79A"/>
                </a:solidFill>
                <a:latin typeface="Helvetica Neue" panose="02000503000000020004" pitchFamily="2" charset="0"/>
              </a:rPr>
              <a:t>roll_pointer</a:t>
            </a:r>
            <a:r>
              <a:rPr lang="zh-CN" altLang="en-US" b="1" dirty="0">
                <a:solidFill>
                  <a:srgbClr val="FFE79A"/>
                </a:solidFill>
                <a:latin typeface="Helvetica Neue" panose="02000503000000020004" pitchFamily="2" charset="0"/>
              </a:rPr>
              <a:t>，如果表中没有主键和非</a:t>
            </a:r>
            <a:r>
              <a:rPr lang="en" altLang="zh-CN" b="1" dirty="0">
                <a:solidFill>
                  <a:srgbClr val="FFE79A"/>
                </a:solidFill>
                <a:latin typeface="Helvetica Neue" panose="02000503000000020004" pitchFamily="2" charset="0"/>
              </a:rPr>
              <a:t>NULL</a:t>
            </a:r>
            <a:r>
              <a:rPr lang="zh-CN" altLang="en-US" b="1" dirty="0">
                <a:solidFill>
                  <a:srgbClr val="FFE79A"/>
                </a:solidFill>
                <a:latin typeface="Helvetica Neue" panose="02000503000000020004" pitchFamily="2" charset="0"/>
              </a:rPr>
              <a:t>唯一键时，则还会有第三个隐藏的主键列</a:t>
            </a:r>
            <a:r>
              <a:rPr lang="en" altLang="zh-CN" b="1" dirty="0" err="1">
                <a:solidFill>
                  <a:srgbClr val="FFE79A"/>
                </a:solidFill>
                <a:latin typeface="Helvetica Neue" panose="02000503000000020004" pitchFamily="2" charset="0"/>
              </a:rPr>
              <a:t>row_id</a:t>
            </a:r>
            <a:r>
              <a:rPr lang="zh-CN" altLang="en-US" b="1" dirty="0">
                <a:solidFill>
                  <a:srgbClr val="FFE79A"/>
                </a:solidFill>
                <a:latin typeface="Helvetica Neue" panose="02000503000000020004" pitchFamily="2" charset="0"/>
              </a:rPr>
              <a:t>。</a:t>
            </a:r>
            <a:endParaRPr lang="en-US" altLang="zh-CN" b="1" dirty="0">
              <a:solidFill>
                <a:srgbClr val="FFE79A"/>
              </a:solidFill>
              <a:latin typeface="Helvetica Neue" panose="02000503000000020004" pitchFamily="2" charset="0"/>
            </a:endParaRPr>
          </a:p>
        </p:txBody>
      </p:sp>
      <p:graphicFrame>
        <p:nvGraphicFramePr>
          <p:cNvPr id="5" name="表格 4">
            <a:extLst>
              <a:ext uri="{FF2B5EF4-FFF2-40B4-BE49-F238E27FC236}">
                <a16:creationId xmlns:a16="http://schemas.microsoft.com/office/drawing/2014/main" id="{E55EB63F-5D32-4D61-EA1C-6562D7F53F96}"/>
              </a:ext>
            </a:extLst>
          </p:cNvPr>
          <p:cNvGraphicFramePr>
            <a:graphicFrameLocks noGrp="1"/>
          </p:cNvGraphicFramePr>
          <p:nvPr>
            <p:extLst>
              <p:ext uri="{D42A27DB-BD31-4B8C-83A1-F6EECF244321}">
                <p14:modId xmlns:p14="http://schemas.microsoft.com/office/powerpoint/2010/main" val="3132162170"/>
              </p:ext>
            </p:extLst>
          </p:nvPr>
        </p:nvGraphicFramePr>
        <p:xfrm>
          <a:off x="668692" y="3681553"/>
          <a:ext cx="10113522" cy="1923514"/>
        </p:xfrm>
        <a:graphic>
          <a:graphicData uri="http://schemas.openxmlformats.org/drawingml/2006/table">
            <a:tbl>
              <a:tblPr>
                <a:tableStyleId>{5C22544A-7EE6-4342-B048-85BDC9FD1C3A}</a:tableStyleId>
              </a:tblPr>
              <a:tblGrid>
                <a:gridCol w="2177572">
                  <a:extLst>
                    <a:ext uri="{9D8B030D-6E8A-4147-A177-3AD203B41FA5}">
                      <a16:colId xmlns:a16="http://schemas.microsoft.com/office/drawing/2014/main" val="1882838316"/>
                    </a:ext>
                  </a:extLst>
                </a:gridCol>
                <a:gridCol w="2177572">
                  <a:extLst>
                    <a:ext uri="{9D8B030D-6E8A-4147-A177-3AD203B41FA5}">
                      <a16:colId xmlns:a16="http://schemas.microsoft.com/office/drawing/2014/main" val="4284734399"/>
                    </a:ext>
                  </a:extLst>
                </a:gridCol>
                <a:gridCol w="5758378">
                  <a:extLst>
                    <a:ext uri="{9D8B030D-6E8A-4147-A177-3AD203B41FA5}">
                      <a16:colId xmlns:a16="http://schemas.microsoft.com/office/drawing/2014/main" val="2942876225"/>
                    </a:ext>
                  </a:extLst>
                </a:gridCol>
              </a:tblGrid>
              <a:tr h="478916">
                <a:tc>
                  <a:txBody>
                    <a:bodyPr/>
                    <a:lstStyle/>
                    <a:p>
                      <a:pPr algn="ctr" fontAlgn="ctr"/>
                      <a:r>
                        <a:rPr lang="zh-CN" altLang="en-US" sz="1600" b="0" i="0" u="none" strike="noStrike" dirty="0">
                          <a:solidFill>
                            <a:schemeClr val="tx1"/>
                          </a:solidFill>
                          <a:effectLst/>
                          <a:latin typeface="等线" panose="02010600030101010101" pitchFamily="2" charset="-122"/>
                          <a:ea typeface="等线" panose="02010600030101010101" pitchFamily="2" charset="-122"/>
                        </a:rPr>
                        <a:t>隐式字段</a:t>
                      </a:r>
                      <a:endParaRPr lang="en" sz="16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tc>
                  <a:txBody>
                    <a:bodyPr/>
                    <a:lstStyle/>
                    <a:p>
                      <a:pPr algn="ctr" fontAlgn="ctr"/>
                      <a:r>
                        <a:rPr lang="en" sz="1600" b="0" i="0" u="none" strike="noStrike" dirty="0" err="1">
                          <a:solidFill>
                            <a:schemeClr val="tx1"/>
                          </a:solidFill>
                          <a:effectLst/>
                          <a:latin typeface="等线" panose="02010600030101010101" pitchFamily="2" charset="-122"/>
                          <a:ea typeface="等线" panose="02010600030101010101" pitchFamily="2" charset="-122"/>
                        </a:rPr>
                        <a:t>是否必须</a:t>
                      </a:r>
                      <a:endParaRPr lang="en" sz="16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tc>
                  <a:txBody>
                    <a:bodyPr/>
                    <a:lstStyle/>
                    <a:p>
                      <a:pPr algn="ctr" fontAlgn="ctr"/>
                      <a:r>
                        <a:rPr lang="zh-CN" altLang="en-US" sz="1600" b="0" i="0" u="none" strike="noStrike" dirty="0">
                          <a:solidFill>
                            <a:schemeClr val="tx1"/>
                          </a:solidFill>
                          <a:effectLst/>
                          <a:latin typeface="等线" panose="02010600030101010101" pitchFamily="2" charset="-122"/>
                          <a:ea typeface="等线" panose="02010600030101010101" pitchFamily="2" charset="-122"/>
                        </a:rPr>
                        <a:t>描述</a:t>
                      </a:r>
                      <a:endParaRPr lang="en" sz="16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extLst>
                  <a:ext uri="{0D108BD9-81ED-4DB2-BD59-A6C34878D82A}">
                    <a16:rowId xmlns:a16="http://schemas.microsoft.com/office/drawing/2014/main" val="1754806865"/>
                  </a:ext>
                </a:extLst>
              </a:tr>
              <a:tr h="478916">
                <a:tc>
                  <a:txBody>
                    <a:bodyPr/>
                    <a:lstStyle/>
                    <a:p>
                      <a:pPr algn="ctr" fontAlgn="ctr"/>
                      <a:r>
                        <a:rPr lang="en-US" altLang="zh-CN" sz="1600" b="0" i="0" u="none" strike="noStrike" dirty="0" err="1">
                          <a:solidFill>
                            <a:schemeClr val="tx1"/>
                          </a:solidFill>
                          <a:effectLst/>
                          <a:latin typeface="等线" panose="02010600030101010101" pitchFamily="2" charset="-122"/>
                          <a:ea typeface="等线" panose="02010600030101010101" pitchFamily="2" charset="-122"/>
                        </a:rPr>
                        <a:t>trx_id</a:t>
                      </a:r>
                      <a:endParaRPr lang="zh-CN" altLang="en-US" sz="16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600" b="0" i="0" u="none" strike="noStrike" dirty="0">
                          <a:solidFill>
                            <a:schemeClr val="tx1"/>
                          </a:solidFill>
                          <a:effectLst/>
                          <a:latin typeface="等线" panose="02010600030101010101" pitchFamily="2" charset="-122"/>
                          <a:ea typeface="等线" panose="02010600030101010101" pitchFamily="2" charset="-122"/>
                        </a:rPr>
                        <a:t>是</a:t>
                      </a:r>
                    </a:p>
                  </a:txBody>
                  <a:tcPr marL="9525" marR="9525" marT="9525" marB="0" anchor="ctr"/>
                </a:tc>
                <a:tc>
                  <a:txBody>
                    <a:bodyPr/>
                    <a:lstStyle/>
                    <a:p>
                      <a:pPr algn="ctr" fontAlgn="ctr"/>
                      <a:r>
                        <a:rPr lang="zh-CN" altLang="en-US" sz="1350" b="0" i="0" kern="1200" dirty="0">
                          <a:solidFill>
                            <a:schemeClr val="dk1"/>
                          </a:solidFill>
                          <a:effectLst/>
                          <a:latin typeface="+mn-lt"/>
                          <a:ea typeface="+mn-ea"/>
                          <a:cs typeface="+mn-cs"/>
                        </a:rPr>
                        <a:t>记录操作该数据事务的事务</a:t>
                      </a:r>
                      <a:r>
                        <a:rPr lang="en" altLang="zh-CN" sz="1350" b="0" i="0" kern="1200" dirty="0">
                          <a:solidFill>
                            <a:schemeClr val="dk1"/>
                          </a:solidFill>
                          <a:effectLst/>
                          <a:latin typeface="+mn-lt"/>
                          <a:ea typeface="+mn-ea"/>
                          <a:cs typeface="+mn-cs"/>
                        </a:rPr>
                        <a:t>ID</a:t>
                      </a:r>
                      <a:r>
                        <a:rPr lang="zh-CN" altLang="en-US" sz="1350" b="0" i="0" kern="1200" dirty="0">
                          <a:solidFill>
                            <a:schemeClr val="dk1"/>
                          </a:solidFill>
                          <a:effectLst/>
                          <a:latin typeface="+mn-lt"/>
                          <a:ea typeface="+mn-ea"/>
                          <a:cs typeface="+mn-cs"/>
                        </a:rPr>
                        <a:t>，即将该数据更新为当前状态的事务</a:t>
                      </a:r>
                      <a:r>
                        <a:rPr lang="en-US" altLang="zh-CN" sz="1350" b="0" i="0" kern="1200" dirty="0">
                          <a:solidFill>
                            <a:schemeClr val="dk1"/>
                          </a:solidFill>
                          <a:effectLst/>
                          <a:latin typeface="+mn-lt"/>
                          <a:ea typeface="+mn-ea"/>
                          <a:cs typeface="+mn-cs"/>
                        </a:rPr>
                        <a:t>ID</a:t>
                      </a:r>
                      <a:endParaRPr lang="en-US" altLang="zh-CN" sz="1400" b="0" u="none" strike="noStrike" dirty="0">
                        <a:solidFill>
                          <a:schemeClr val="tx1"/>
                        </a:solidFill>
                        <a:effectLst/>
                      </a:endParaRPr>
                    </a:p>
                  </a:txBody>
                  <a:tcPr marL="9525" marR="9525" marT="9525" marB="0" anchor="ctr"/>
                </a:tc>
                <a:extLst>
                  <a:ext uri="{0D108BD9-81ED-4DB2-BD59-A6C34878D82A}">
                    <a16:rowId xmlns:a16="http://schemas.microsoft.com/office/drawing/2014/main" val="294887620"/>
                  </a:ext>
                </a:extLst>
              </a:tr>
              <a:tr h="482841">
                <a:tc>
                  <a:txBody>
                    <a:bodyPr/>
                    <a:lstStyle/>
                    <a:p>
                      <a:pPr algn="ctr" fontAlgn="ctr"/>
                      <a:r>
                        <a:rPr lang="en-US" altLang="zh-CN" sz="1600" b="0" i="0" u="none" strike="noStrike" dirty="0" err="1">
                          <a:solidFill>
                            <a:schemeClr val="tx1"/>
                          </a:solidFill>
                          <a:effectLst/>
                          <a:latin typeface="等线" panose="02010600030101010101" pitchFamily="2" charset="-122"/>
                          <a:ea typeface="等线" panose="02010600030101010101" pitchFamily="2" charset="-122"/>
                        </a:rPr>
                        <a:t>roll_pointer</a:t>
                      </a:r>
                      <a:endParaRPr lang="en-US" altLang="zh-CN" sz="16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600" b="0" i="0" u="none" strike="noStrike" dirty="0">
                          <a:solidFill>
                            <a:schemeClr val="tx1"/>
                          </a:solidFill>
                          <a:effectLst/>
                          <a:latin typeface="等线" panose="02010600030101010101" pitchFamily="2" charset="-122"/>
                          <a:ea typeface="等线" panose="02010600030101010101" pitchFamily="2" charset="-122"/>
                        </a:rPr>
                        <a:t>是</a:t>
                      </a:r>
                      <a:endParaRPr lang="en-US" altLang="zh-CN" sz="16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350" b="0" i="0" kern="1200" dirty="0">
                          <a:solidFill>
                            <a:schemeClr val="dk1"/>
                          </a:solidFill>
                          <a:effectLst/>
                          <a:latin typeface="+mn-lt"/>
                          <a:ea typeface="+mn-ea"/>
                          <a:cs typeface="+mn-cs"/>
                        </a:rPr>
                        <a:t>一个指针，指向回滚段的</a:t>
                      </a:r>
                      <a:r>
                        <a:rPr lang="en" altLang="zh-CN" sz="1350" b="0" i="0" kern="1200" dirty="0">
                          <a:solidFill>
                            <a:schemeClr val="dk1"/>
                          </a:solidFill>
                          <a:effectLst/>
                          <a:latin typeface="+mn-lt"/>
                          <a:ea typeface="+mn-ea"/>
                          <a:cs typeface="+mn-cs"/>
                        </a:rPr>
                        <a:t>undo</a:t>
                      </a:r>
                      <a:r>
                        <a:rPr lang="zh-CN" altLang="en-US" sz="1350" b="0" i="0" kern="1200" dirty="0">
                          <a:solidFill>
                            <a:schemeClr val="dk1"/>
                          </a:solidFill>
                          <a:effectLst/>
                          <a:latin typeface="+mn-lt"/>
                          <a:ea typeface="+mn-ea"/>
                          <a:cs typeface="+mn-cs"/>
                        </a:rPr>
                        <a:t>日志，构成版本链</a:t>
                      </a:r>
                      <a:endParaRPr lang="en-US" altLang="zh-CN" sz="1400" b="0" i="0" u="none" strike="noStrike" dirty="0">
                        <a:solidFill>
                          <a:schemeClr val="tx1"/>
                        </a:solidFill>
                        <a:effectLst/>
                        <a:latin typeface="等线" panose="02010600030101010101" pitchFamily="2" charset="-122"/>
                        <a:ea typeface="+mn-ea"/>
                      </a:endParaRPr>
                    </a:p>
                  </a:txBody>
                  <a:tcPr marL="9525" marR="9525" marT="9525" marB="0" anchor="ctr"/>
                </a:tc>
                <a:extLst>
                  <a:ext uri="{0D108BD9-81ED-4DB2-BD59-A6C34878D82A}">
                    <a16:rowId xmlns:a16="http://schemas.microsoft.com/office/drawing/2014/main" val="1867413208"/>
                  </a:ext>
                </a:extLst>
              </a:tr>
              <a:tr h="482841">
                <a:tc>
                  <a:txBody>
                    <a:bodyPr/>
                    <a:lstStyle/>
                    <a:p>
                      <a:pPr algn="ctr" fontAlgn="ctr"/>
                      <a:r>
                        <a:rPr lang="en-US" altLang="zh-CN" sz="1600" b="0" i="0" u="none" strike="noStrike" dirty="0" err="1">
                          <a:solidFill>
                            <a:schemeClr val="tx1"/>
                          </a:solidFill>
                          <a:effectLst/>
                          <a:latin typeface="等线" panose="02010600030101010101" pitchFamily="2" charset="-122"/>
                          <a:ea typeface="等线" panose="02010600030101010101" pitchFamily="2" charset="-122"/>
                        </a:rPr>
                        <a:t>row_id</a:t>
                      </a:r>
                      <a:endParaRPr lang="en-US" altLang="zh-CN" sz="16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600" b="0" i="0" u="none" strike="noStrike" dirty="0">
                          <a:solidFill>
                            <a:schemeClr val="tx1"/>
                          </a:solidFill>
                          <a:effectLst/>
                          <a:latin typeface="等线" panose="02010600030101010101" pitchFamily="2" charset="-122"/>
                          <a:ea typeface="等线" panose="02010600030101010101" pitchFamily="2" charset="-122"/>
                        </a:rPr>
                        <a:t>否</a:t>
                      </a:r>
                      <a:endParaRPr lang="en-US" altLang="zh-CN" sz="16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350" b="0" i="0" kern="1200" dirty="0">
                          <a:solidFill>
                            <a:schemeClr val="dk1"/>
                          </a:solidFill>
                          <a:effectLst/>
                          <a:latin typeface="+mn-lt"/>
                          <a:ea typeface="+mn-ea"/>
                          <a:cs typeface="+mn-cs"/>
                        </a:rPr>
                        <a:t>表中没有主键和非</a:t>
                      </a:r>
                      <a:r>
                        <a:rPr lang="en" altLang="zh-CN" sz="1350" b="0" i="0" kern="1200" dirty="0">
                          <a:solidFill>
                            <a:schemeClr val="dk1"/>
                          </a:solidFill>
                          <a:effectLst/>
                          <a:latin typeface="+mn-lt"/>
                          <a:ea typeface="+mn-ea"/>
                          <a:cs typeface="+mn-cs"/>
                        </a:rPr>
                        <a:t>NULL</a:t>
                      </a:r>
                      <a:r>
                        <a:rPr lang="zh-CN" altLang="en-US" sz="1350" b="0" i="0" kern="1200" dirty="0">
                          <a:solidFill>
                            <a:schemeClr val="dk1"/>
                          </a:solidFill>
                          <a:effectLst/>
                          <a:latin typeface="+mn-lt"/>
                          <a:ea typeface="+mn-ea"/>
                          <a:cs typeface="+mn-cs"/>
                        </a:rPr>
                        <a:t>唯一键时才有，单调递增的行</a:t>
                      </a:r>
                      <a:r>
                        <a:rPr lang="en" altLang="zh-CN" sz="1350" b="0" i="0" kern="1200" dirty="0">
                          <a:solidFill>
                            <a:schemeClr val="dk1"/>
                          </a:solidFill>
                          <a:effectLst/>
                          <a:latin typeface="+mn-lt"/>
                          <a:ea typeface="+mn-ea"/>
                          <a:cs typeface="+mn-cs"/>
                        </a:rPr>
                        <a:t>ID</a:t>
                      </a:r>
                      <a:r>
                        <a:rPr lang="zh-CN" altLang="en-US" sz="1350" b="0" i="0" kern="1200" dirty="0">
                          <a:solidFill>
                            <a:schemeClr val="dk1"/>
                          </a:solidFill>
                          <a:effectLst/>
                          <a:latin typeface="+mn-lt"/>
                          <a:ea typeface="+mn-ea"/>
                          <a:cs typeface="+mn-cs"/>
                        </a:rPr>
                        <a:t>，充当主键</a:t>
                      </a:r>
                      <a:endParaRPr lang="en-US" altLang="zh-CN" sz="1400" b="0" i="0" u="none" strike="noStrike" dirty="0">
                        <a:solidFill>
                          <a:schemeClr val="tx1"/>
                        </a:solidFill>
                        <a:effectLst/>
                        <a:latin typeface="等线" panose="02010600030101010101" pitchFamily="2" charset="-122"/>
                        <a:ea typeface="+mn-ea"/>
                      </a:endParaRPr>
                    </a:p>
                  </a:txBody>
                  <a:tcPr marL="9525" marR="9525" marT="9525" marB="0" anchor="ctr"/>
                </a:tc>
                <a:extLst>
                  <a:ext uri="{0D108BD9-81ED-4DB2-BD59-A6C34878D82A}">
                    <a16:rowId xmlns:a16="http://schemas.microsoft.com/office/drawing/2014/main" val="2935968000"/>
                  </a:ext>
                </a:extLst>
              </a:tr>
            </a:tbl>
          </a:graphicData>
        </a:graphic>
      </p:graphicFrame>
    </p:spTree>
    <p:extLst>
      <p:ext uri="{BB962C8B-B14F-4D97-AF65-F5344CB8AC3E}">
        <p14:creationId xmlns:p14="http://schemas.microsoft.com/office/powerpoint/2010/main" val="4177314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事务隔离级别实现的关键 </a:t>
            </a:r>
            <a:r>
              <a:rPr lang="en-US" altLang="zh-CN" sz="4800" b="1" dirty="0">
                <a:latin typeface="Helvetica Neue" panose="02000503000000020004" pitchFamily="2" charset="0"/>
              </a:rPr>
              <a:t>-</a:t>
            </a:r>
            <a:r>
              <a:rPr lang="zh-CN" altLang="en-US" sz="4800" b="1" dirty="0">
                <a:latin typeface="Helvetica Neue" panose="02000503000000020004" pitchFamily="2" charset="0"/>
              </a:rPr>
              <a:t> </a:t>
            </a:r>
            <a:r>
              <a:rPr lang="en-US" altLang="zh-CN" sz="4800" b="1" dirty="0">
                <a:latin typeface="Helvetica Neue" panose="02000503000000020004" pitchFamily="2" charset="0"/>
              </a:rPr>
              <a:t>MVCC</a:t>
            </a:r>
            <a:endParaRPr lang="zh-CN" altLang="en-US" dirty="0"/>
          </a:p>
        </p:txBody>
      </p:sp>
      <p:sp>
        <p:nvSpPr>
          <p:cNvPr id="4" name="文本框 3">
            <a:extLst>
              <a:ext uri="{FF2B5EF4-FFF2-40B4-BE49-F238E27FC236}">
                <a16:creationId xmlns:a16="http://schemas.microsoft.com/office/drawing/2014/main" id="{60219C1E-A5A7-0D0E-390A-3E602AE10923}"/>
              </a:ext>
            </a:extLst>
          </p:cNvPr>
          <p:cNvSpPr txBox="1"/>
          <p:nvPr/>
        </p:nvSpPr>
        <p:spPr>
          <a:xfrm>
            <a:off x="740083" y="1403001"/>
            <a:ext cx="11180984" cy="1709699"/>
          </a:xfrm>
          <a:prstGeom prst="rect">
            <a:avLst/>
          </a:prstGeom>
          <a:noFill/>
        </p:spPr>
        <p:txBody>
          <a:bodyPr wrap="square">
            <a:spAutoFit/>
          </a:bodyPr>
          <a:lstStyle/>
          <a:p>
            <a:pPr>
              <a:lnSpc>
                <a:spcPct val="150000"/>
              </a:lnSpc>
            </a:pPr>
            <a:r>
              <a:rPr lang="en-US" altLang="zh-CN" b="1" dirty="0">
                <a:solidFill>
                  <a:schemeClr val="bg1"/>
                </a:solidFill>
                <a:latin typeface="Helvetica Neue" panose="02000503000000020004" pitchFamily="2" charset="0"/>
              </a:rPr>
              <a:t>MVCC</a:t>
            </a:r>
            <a:r>
              <a:rPr lang="zh-CN" altLang="en-US" b="1" dirty="0">
                <a:solidFill>
                  <a:schemeClr val="bg1"/>
                </a:solidFill>
                <a:latin typeface="Helvetica Neue" panose="02000503000000020004" pitchFamily="2" charset="0"/>
              </a:rPr>
              <a:t>实现的关键知识点</a:t>
            </a:r>
            <a:endParaRPr lang="en-US" altLang="zh-CN" b="1" dirty="0">
              <a:solidFill>
                <a:srgbClr val="FFE79A"/>
              </a:solidFill>
              <a:latin typeface="Helvetica Neue" panose="02000503000000020004" pitchFamily="2" charset="0"/>
            </a:endParaRPr>
          </a:p>
          <a:p>
            <a:pPr algn="l">
              <a:lnSpc>
                <a:spcPct val="150000"/>
              </a:lnSpc>
            </a:pPr>
            <a:r>
              <a:rPr lang="zh-CN" altLang="en-US" b="1" dirty="0">
                <a:solidFill>
                  <a:srgbClr val="FFE79A"/>
                </a:solidFill>
                <a:latin typeface="Helvetica Neue" panose="02000503000000020004" pitchFamily="2" charset="0"/>
              </a:rPr>
              <a:t>（</a:t>
            </a:r>
            <a:r>
              <a:rPr lang="en-US" altLang="zh-CN" b="1" dirty="0">
                <a:solidFill>
                  <a:srgbClr val="FFE79A"/>
                </a:solidFill>
                <a:latin typeface="Helvetica Neue" panose="02000503000000020004" pitchFamily="2" charset="0"/>
              </a:rPr>
              <a:t>3</a:t>
            </a:r>
            <a:r>
              <a:rPr lang="zh-CN" altLang="en-US" b="1" dirty="0">
                <a:solidFill>
                  <a:srgbClr val="FFE79A"/>
                </a:solidFill>
                <a:latin typeface="Helvetica Neue" panose="02000503000000020004" pitchFamily="2" charset="0"/>
              </a:rPr>
              <a:t>）</a:t>
            </a:r>
            <a:r>
              <a:rPr lang="en-US" altLang="zh-CN" b="1" dirty="0">
                <a:solidFill>
                  <a:srgbClr val="FFE79A"/>
                </a:solidFill>
                <a:latin typeface="Helvetica Neue" panose="02000503000000020004" pitchFamily="2" charset="0"/>
              </a:rPr>
              <a:t>Undo</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Log</a:t>
            </a:r>
            <a:r>
              <a:rPr lang="zh-CN" altLang="en-US" b="1" dirty="0">
                <a:solidFill>
                  <a:srgbClr val="FFE79A"/>
                </a:solidFill>
                <a:latin typeface="Helvetica Neue" panose="02000503000000020004" pitchFamily="2" charset="0"/>
              </a:rPr>
              <a:t>：回滚日志，用于记录数据被修改前的信息。</a:t>
            </a:r>
            <a:r>
              <a:rPr lang="en" altLang="zh-CN" b="1" dirty="0">
                <a:solidFill>
                  <a:srgbClr val="FFE79A"/>
                </a:solidFill>
                <a:latin typeface="Helvetica Neue" panose="02000503000000020004" pitchFamily="2" charset="0"/>
              </a:rPr>
              <a:t>Undo Log</a:t>
            </a:r>
            <a:r>
              <a:rPr lang="zh-CN" altLang="en-US" b="1" dirty="0">
                <a:solidFill>
                  <a:srgbClr val="FFE79A"/>
                </a:solidFill>
                <a:latin typeface="Helvetica Neue" panose="02000503000000020004" pitchFamily="2" charset="0"/>
              </a:rPr>
              <a:t> 的用途：事务回滚；</a:t>
            </a:r>
            <a:r>
              <a:rPr lang="en" altLang="zh-CN" b="1" dirty="0">
                <a:solidFill>
                  <a:srgbClr val="FFE79A"/>
                </a:solidFill>
                <a:latin typeface="Helvetica Neue" panose="02000503000000020004" pitchFamily="2" charset="0"/>
              </a:rPr>
              <a:t>MVCC</a:t>
            </a:r>
            <a:r>
              <a:rPr lang="zh-CN" altLang="en-US" b="1" dirty="0">
                <a:solidFill>
                  <a:srgbClr val="FFE79A"/>
                </a:solidFill>
                <a:latin typeface="Helvetica Neue" panose="02000503000000020004" pitchFamily="2" charset="0"/>
              </a:rPr>
              <a:t>快照读。</a:t>
            </a:r>
            <a:endParaRPr lang="en-US" altLang="zh-CN" b="1" dirty="0">
              <a:solidFill>
                <a:srgbClr val="FFE79A"/>
              </a:solidFill>
              <a:latin typeface="Helvetica Neue" panose="02000503000000020004" pitchFamily="2" charset="0"/>
            </a:endParaRPr>
          </a:p>
          <a:p>
            <a:pPr algn="l">
              <a:lnSpc>
                <a:spcPct val="150000"/>
              </a:lnSpc>
            </a:pPr>
            <a:r>
              <a:rPr lang="zh-CN" altLang="en-US" b="1" dirty="0">
                <a:solidFill>
                  <a:srgbClr val="FFE79A"/>
                </a:solidFill>
                <a:latin typeface="Helvetica Neue" panose="02000503000000020004" pitchFamily="2" charset="0"/>
              </a:rPr>
              <a:t>（</a:t>
            </a:r>
            <a:r>
              <a:rPr lang="en-US" altLang="zh-CN" b="1" dirty="0">
                <a:solidFill>
                  <a:srgbClr val="FFE79A"/>
                </a:solidFill>
                <a:latin typeface="Helvetica Neue" panose="02000503000000020004" pitchFamily="2" charset="0"/>
              </a:rPr>
              <a:t>4</a:t>
            </a:r>
            <a:r>
              <a:rPr lang="zh-CN" altLang="en-US" b="1" dirty="0">
                <a:solidFill>
                  <a:srgbClr val="FFE79A"/>
                </a:solidFill>
                <a:latin typeface="Helvetica Neue" panose="02000503000000020004" pitchFamily="2" charset="0"/>
              </a:rPr>
              <a:t>）版本链：某一行数据被多次修改，对该行数据的修改会产生多个版本，然后通过回滚指针 </a:t>
            </a:r>
            <a:r>
              <a:rPr lang="en" altLang="zh-CN" b="1" dirty="0" err="1">
                <a:solidFill>
                  <a:srgbClr val="FFE79A"/>
                </a:solidFill>
                <a:latin typeface="Helvetica Neue" panose="02000503000000020004" pitchFamily="2" charset="0"/>
              </a:rPr>
              <a:t>roll_pointer</a:t>
            </a:r>
            <a:r>
              <a:rPr lang="zh-CN" altLang="en-US" b="1" dirty="0">
                <a:solidFill>
                  <a:srgbClr val="FFE79A"/>
                </a:solidFill>
                <a:latin typeface="Helvetica Neue" panose="02000503000000020004" pitchFamily="2" charset="0"/>
              </a:rPr>
              <a:t>连成一个链表，这个链表就称为版本链。</a:t>
            </a:r>
          </a:p>
        </p:txBody>
      </p:sp>
      <p:pic>
        <p:nvPicPr>
          <p:cNvPr id="6" name="图片 5">
            <a:extLst>
              <a:ext uri="{FF2B5EF4-FFF2-40B4-BE49-F238E27FC236}">
                <a16:creationId xmlns:a16="http://schemas.microsoft.com/office/drawing/2014/main" id="{12DDAC65-32AA-D6B1-9443-4E25D72E3701}"/>
              </a:ext>
            </a:extLst>
          </p:cNvPr>
          <p:cNvPicPr>
            <a:picLocks noChangeAspect="1"/>
          </p:cNvPicPr>
          <p:nvPr/>
        </p:nvPicPr>
        <p:blipFill>
          <a:blip r:embed="rId2"/>
          <a:stretch>
            <a:fillRect/>
          </a:stretch>
        </p:blipFill>
        <p:spPr>
          <a:xfrm>
            <a:off x="843843" y="3198320"/>
            <a:ext cx="8634125" cy="3099429"/>
          </a:xfrm>
          <a:prstGeom prst="rect">
            <a:avLst/>
          </a:prstGeom>
        </p:spPr>
      </p:pic>
    </p:spTree>
    <p:extLst>
      <p:ext uri="{BB962C8B-B14F-4D97-AF65-F5344CB8AC3E}">
        <p14:creationId xmlns:p14="http://schemas.microsoft.com/office/powerpoint/2010/main" val="1708244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事务介绍</a:t>
            </a:r>
            <a:endParaRPr lang="zh-CN" altLang="en-US" dirty="0"/>
          </a:p>
        </p:txBody>
      </p:sp>
      <p:sp>
        <p:nvSpPr>
          <p:cNvPr id="3" name="文本框 2">
            <a:extLst>
              <a:ext uri="{FF2B5EF4-FFF2-40B4-BE49-F238E27FC236}">
                <a16:creationId xmlns:a16="http://schemas.microsoft.com/office/drawing/2014/main" id="{D1678B13-7BD8-D25A-7ADD-682EF09DC889}"/>
              </a:ext>
            </a:extLst>
          </p:cNvPr>
          <p:cNvSpPr txBox="1"/>
          <p:nvPr/>
        </p:nvSpPr>
        <p:spPr>
          <a:xfrm>
            <a:off x="668692" y="1401596"/>
            <a:ext cx="10721798" cy="3099695"/>
          </a:xfrm>
          <a:prstGeom prst="rect">
            <a:avLst/>
          </a:prstGeom>
          <a:noFill/>
        </p:spPr>
        <p:txBody>
          <a:bodyPr wrap="square">
            <a:spAutoFit/>
          </a:bodyPr>
          <a:lstStyle/>
          <a:p>
            <a:pPr>
              <a:lnSpc>
                <a:spcPct val="150000"/>
              </a:lnSpc>
            </a:pPr>
            <a:r>
              <a:rPr lang="zh-CN" altLang="en-US" b="1" dirty="0">
                <a:solidFill>
                  <a:schemeClr val="bg1"/>
                </a:solidFill>
                <a:latin typeface="Helvetica Neue" panose="02000503000000020004" pitchFamily="2" charset="0"/>
              </a:rPr>
              <a:t>事务的定义：</a:t>
            </a:r>
            <a:endParaRPr lang="en-US" altLang="zh-CN" b="1" dirty="0">
              <a:solidFill>
                <a:schemeClr val="bg1"/>
              </a:solidFill>
              <a:latin typeface="Helvetica Neue" panose="02000503000000020004" pitchFamily="2" charset="0"/>
            </a:endParaRPr>
          </a:p>
          <a:p>
            <a:pPr>
              <a:lnSpc>
                <a:spcPct val="150000"/>
              </a:lnSpc>
            </a:pPr>
            <a:r>
              <a:rPr lang="zh-CN" altLang="en-US" sz="1600" b="1" dirty="0">
                <a:solidFill>
                  <a:srgbClr val="FFE79A"/>
                </a:solidFill>
                <a:latin typeface="Helvetica Neue" panose="02000503000000020004" pitchFamily="2" charset="0"/>
              </a:rPr>
              <a:t>事务（</a:t>
            </a:r>
            <a:r>
              <a:rPr lang="en-US" altLang="zh-CN" sz="1600" b="1" dirty="0">
                <a:solidFill>
                  <a:srgbClr val="FFE79A"/>
                </a:solidFill>
                <a:latin typeface="Helvetica Neue" panose="02000503000000020004" pitchFamily="2" charset="0"/>
              </a:rPr>
              <a:t>Transaction</a:t>
            </a:r>
            <a:r>
              <a:rPr lang="zh-CN" altLang="en-US" sz="1600" b="1" dirty="0">
                <a:solidFill>
                  <a:srgbClr val="FFE79A"/>
                </a:solidFill>
                <a:latin typeface="Helvetica Neue" panose="02000503000000020004" pitchFamily="2" charset="0"/>
              </a:rPr>
              <a:t>）是指一组数据库操作，这组操作要么全部执行成功，要么全部执行失败，不会出现部分执行成功部分执行失败的情况。事务是保证数据一致性和完整性的重要机制之一。</a:t>
            </a:r>
            <a:endParaRPr lang="en-US" altLang="zh-CN" sz="1600" b="1" dirty="0">
              <a:solidFill>
                <a:srgbClr val="FFE79A"/>
              </a:solidFill>
              <a:latin typeface="Helvetica Neue" panose="02000503000000020004" pitchFamily="2" charset="0"/>
            </a:endParaRPr>
          </a:p>
          <a:p>
            <a:pPr>
              <a:lnSpc>
                <a:spcPct val="150000"/>
              </a:lnSpc>
            </a:pPr>
            <a:r>
              <a:rPr lang="zh-CN" altLang="en-US" b="1" dirty="0">
                <a:solidFill>
                  <a:schemeClr val="bg1"/>
                </a:solidFill>
                <a:latin typeface="Helvetica Neue" panose="02000503000000020004" pitchFamily="2" charset="0"/>
              </a:rPr>
              <a:t>为什么需要事务？</a:t>
            </a:r>
            <a:endParaRPr lang="en-US" altLang="zh-CN" b="1" dirty="0">
              <a:solidFill>
                <a:schemeClr val="bg1"/>
              </a:solidFill>
              <a:latin typeface="Helvetica Neue" panose="02000503000000020004" pitchFamily="2" charset="0"/>
            </a:endParaRPr>
          </a:p>
          <a:p>
            <a:pPr>
              <a:lnSpc>
                <a:spcPct val="150000"/>
              </a:lnSpc>
            </a:pPr>
            <a:r>
              <a:rPr lang="zh-CN" altLang="en-US" sz="1600" b="1" dirty="0">
                <a:solidFill>
                  <a:srgbClr val="FFE79A"/>
                </a:solidFill>
                <a:latin typeface="Helvetica Neue" panose="02000503000000020004" pitchFamily="2" charset="0"/>
              </a:rPr>
              <a:t>举一个银行转账的例子，张三给李四转账</a:t>
            </a:r>
            <a:r>
              <a:rPr lang="en-US" altLang="zh-CN" sz="1600" b="1" dirty="0">
                <a:solidFill>
                  <a:srgbClr val="FFE79A"/>
                </a:solidFill>
                <a:latin typeface="Helvetica Neue" panose="02000503000000020004" pitchFamily="2" charset="0"/>
              </a:rPr>
              <a:t>1000</a:t>
            </a:r>
            <a:r>
              <a:rPr lang="zh-CN" altLang="en-US" sz="1600" b="1" dirty="0">
                <a:solidFill>
                  <a:srgbClr val="FFE79A"/>
                </a:solidFill>
                <a:latin typeface="Helvetica Neue" panose="02000503000000020004" pitchFamily="2" charset="0"/>
              </a:rPr>
              <a:t>元，对应以下操作：</a:t>
            </a:r>
            <a:endParaRPr lang="en-US" altLang="zh-CN" sz="1600" b="1" dirty="0">
              <a:solidFill>
                <a:srgbClr val="FFE79A"/>
              </a:solidFill>
              <a:latin typeface="Helvetica Neue" panose="02000503000000020004" pitchFamily="2" charset="0"/>
            </a:endParaRPr>
          </a:p>
          <a:p>
            <a:pPr marL="285750" indent="-285750">
              <a:lnSpc>
                <a:spcPct val="150000"/>
              </a:lnSpc>
              <a:buFontTx/>
              <a:buChar char="-"/>
            </a:pPr>
            <a:r>
              <a:rPr lang="zh-CN" altLang="en-US" sz="1600" b="1" dirty="0">
                <a:solidFill>
                  <a:srgbClr val="FFE79A"/>
                </a:solidFill>
                <a:latin typeface="Helvetica Neue" panose="02000503000000020004" pitchFamily="2" charset="0"/>
              </a:rPr>
              <a:t>张三账户扣减 </a:t>
            </a:r>
            <a:r>
              <a:rPr lang="en-US" altLang="zh-CN" sz="1600" b="1" dirty="0">
                <a:solidFill>
                  <a:srgbClr val="FFE79A"/>
                </a:solidFill>
                <a:latin typeface="Helvetica Neue" panose="02000503000000020004" pitchFamily="2" charset="0"/>
              </a:rPr>
              <a:t>1000</a:t>
            </a:r>
            <a:r>
              <a:rPr lang="zh-CN" altLang="en-US" sz="1600" b="1" dirty="0">
                <a:solidFill>
                  <a:srgbClr val="FFE79A"/>
                </a:solidFill>
                <a:latin typeface="Helvetica Neue" panose="02000503000000020004" pitchFamily="2" charset="0"/>
              </a:rPr>
              <a:t> 元</a:t>
            </a:r>
            <a:endParaRPr lang="en-US" altLang="zh-CN" sz="1600" b="1" dirty="0">
              <a:solidFill>
                <a:srgbClr val="FFE79A"/>
              </a:solidFill>
              <a:latin typeface="Helvetica Neue" panose="02000503000000020004" pitchFamily="2" charset="0"/>
            </a:endParaRPr>
          </a:p>
          <a:p>
            <a:pPr marL="285750" indent="-285750">
              <a:lnSpc>
                <a:spcPct val="150000"/>
              </a:lnSpc>
              <a:buFontTx/>
              <a:buChar char="-"/>
            </a:pPr>
            <a:r>
              <a:rPr lang="zh-CN" altLang="en-US" sz="1600" b="1" dirty="0">
                <a:solidFill>
                  <a:srgbClr val="FFE79A"/>
                </a:solidFill>
                <a:latin typeface="Helvetica Neue" panose="02000503000000020004" pitchFamily="2" charset="0"/>
              </a:rPr>
              <a:t>李四账户增加 </a:t>
            </a:r>
            <a:r>
              <a:rPr lang="en-US" altLang="zh-CN" sz="1600" b="1" dirty="0">
                <a:solidFill>
                  <a:srgbClr val="FFE79A"/>
                </a:solidFill>
                <a:latin typeface="Helvetica Neue" panose="02000503000000020004" pitchFamily="2" charset="0"/>
              </a:rPr>
              <a:t>1000</a:t>
            </a:r>
            <a:r>
              <a:rPr lang="zh-CN" altLang="en-US" sz="1600" b="1" dirty="0">
                <a:solidFill>
                  <a:srgbClr val="FFE79A"/>
                </a:solidFill>
                <a:latin typeface="Helvetica Neue" panose="02000503000000020004" pitchFamily="2" charset="0"/>
              </a:rPr>
              <a:t> 元</a:t>
            </a:r>
            <a:endParaRPr lang="en-US" altLang="zh-CN" sz="1600" dirty="0">
              <a:solidFill>
                <a:schemeClr val="bg1"/>
              </a:solidFill>
              <a:latin typeface="Helvetica Neue" panose="02000503000000020004" pitchFamily="2" charset="0"/>
            </a:endParaRPr>
          </a:p>
          <a:p>
            <a:pPr>
              <a:lnSpc>
                <a:spcPct val="150000"/>
              </a:lnSpc>
            </a:pPr>
            <a:r>
              <a:rPr lang="zh-CN" altLang="en-US" sz="1600" b="1" dirty="0">
                <a:solidFill>
                  <a:srgbClr val="FFE79A"/>
                </a:solidFill>
                <a:latin typeface="Helvetica Neue" panose="02000503000000020004" pitchFamily="2" charset="0"/>
              </a:rPr>
              <a:t>要依次执行两条 </a:t>
            </a:r>
            <a:r>
              <a:rPr lang="en-US" altLang="zh-CN" sz="1600" b="1" dirty="0">
                <a:solidFill>
                  <a:srgbClr val="FFE79A"/>
                </a:solidFill>
                <a:latin typeface="Helvetica Neue" panose="02000503000000020004" pitchFamily="2" charset="0"/>
              </a:rPr>
              <a:t>SQL</a:t>
            </a:r>
            <a:r>
              <a:rPr lang="zh-CN" altLang="en-US" sz="1600" b="1" dirty="0">
                <a:solidFill>
                  <a:srgbClr val="FFE79A"/>
                </a:solidFill>
                <a:latin typeface="Helvetica Neue" panose="02000503000000020004" pitchFamily="2" charset="0"/>
              </a:rPr>
              <a:t> 语句</a:t>
            </a:r>
            <a:endParaRPr lang="en-US" altLang="zh-CN" sz="1600" b="1" dirty="0">
              <a:solidFill>
                <a:srgbClr val="FFE79A"/>
              </a:solidFill>
              <a:latin typeface="Helvetica Neue" panose="02000503000000020004" pitchFamily="2" charset="0"/>
            </a:endParaRPr>
          </a:p>
        </p:txBody>
      </p:sp>
      <p:sp>
        <p:nvSpPr>
          <p:cNvPr id="6" name="文本框 5">
            <a:extLst>
              <a:ext uri="{FF2B5EF4-FFF2-40B4-BE49-F238E27FC236}">
                <a16:creationId xmlns:a16="http://schemas.microsoft.com/office/drawing/2014/main" id="{7EA99657-1CEB-7117-82C5-A66329F8CAC1}"/>
              </a:ext>
            </a:extLst>
          </p:cNvPr>
          <p:cNvSpPr txBox="1"/>
          <p:nvPr/>
        </p:nvSpPr>
        <p:spPr>
          <a:xfrm>
            <a:off x="668691" y="5317423"/>
            <a:ext cx="10845975" cy="1160702"/>
          </a:xfrm>
          <a:prstGeom prst="rect">
            <a:avLst/>
          </a:prstGeom>
          <a:noFill/>
        </p:spPr>
        <p:txBody>
          <a:bodyPr wrap="square">
            <a:spAutoFit/>
          </a:bodyPr>
          <a:lstStyle/>
          <a:p>
            <a:pPr>
              <a:lnSpc>
                <a:spcPct val="150000"/>
              </a:lnSpc>
            </a:pPr>
            <a:r>
              <a:rPr lang="zh-CN" altLang="en-US" sz="1600" b="1" dirty="0">
                <a:solidFill>
                  <a:srgbClr val="FFE79A"/>
                </a:solidFill>
                <a:latin typeface="Helvetica Neue" panose="02000503000000020004" pitchFamily="2" charset="0"/>
              </a:rPr>
              <a:t>假如执行完第一条 </a:t>
            </a:r>
            <a:r>
              <a:rPr lang="en-US" altLang="zh-CN" sz="1600" b="1" dirty="0">
                <a:solidFill>
                  <a:srgbClr val="FFE79A"/>
                </a:solidFill>
                <a:latin typeface="Helvetica Neue" panose="02000503000000020004" pitchFamily="2" charset="0"/>
              </a:rPr>
              <a:t>SQL</a:t>
            </a:r>
            <a:r>
              <a:rPr lang="zh-CN" altLang="en-US" sz="1600" b="1" dirty="0">
                <a:solidFill>
                  <a:srgbClr val="FFE79A"/>
                </a:solidFill>
                <a:latin typeface="Helvetica Neue" panose="02000503000000020004" pitchFamily="2" charset="0"/>
              </a:rPr>
              <a:t> 之后，系统出现异常，第二条没有被执行。那么就会造成张三账户的钱减少但李四账户的钱没有相应增加，钱凭空消失了，这种情况是不能接受了。因此需要将这两条</a:t>
            </a:r>
            <a:r>
              <a:rPr lang="en-US" altLang="zh-CN" sz="1600" b="1" dirty="0">
                <a:solidFill>
                  <a:srgbClr val="FFE79A"/>
                </a:solidFill>
                <a:latin typeface="Helvetica Neue" panose="02000503000000020004" pitchFamily="2" charset="0"/>
              </a:rPr>
              <a:t>SQL</a:t>
            </a:r>
            <a:r>
              <a:rPr lang="zh-CN" altLang="en-US" sz="1600" b="1" dirty="0">
                <a:solidFill>
                  <a:srgbClr val="FFE79A"/>
                </a:solidFill>
                <a:latin typeface="Helvetica Neue" panose="02000503000000020004" pitchFamily="2" charset="0"/>
              </a:rPr>
              <a:t>放到同一事务中，用事务来保证其要么全部执行成功，要么全部执行失败（如果第一条</a:t>
            </a:r>
            <a:r>
              <a:rPr lang="en-US" altLang="zh-CN" sz="1600" b="1" dirty="0">
                <a:solidFill>
                  <a:srgbClr val="FFE79A"/>
                </a:solidFill>
                <a:latin typeface="Helvetica Neue" panose="02000503000000020004" pitchFamily="2" charset="0"/>
              </a:rPr>
              <a:t>SQL</a:t>
            </a:r>
            <a:r>
              <a:rPr lang="zh-CN" altLang="en-US" sz="1600" b="1" dirty="0">
                <a:solidFill>
                  <a:srgbClr val="FFE79A"/>
                </a:solidFill>
                <a:latin typeface="Helvetica Neue" panose="02000503000000020004" pitchFamily="2" charset="0"/>
              </a:rPr>
              <a:t>执行完后系统异常，数据库会回滚事务，撤销第一条</a:t>
            </a:r>
            <a:r>
              <a:rPr lang="en-US" altLang="zh-CN" sz="1600" b="1" dirty="0">
                <a:solidFill>
                  <a:srgbClr val="FFE79A"/>
                </a:solidFill>
                <a:latin typeface="Helvetica Neue" panose="02000503000000020004" pitchFamily="2" charset="0"/>
              </a:rPr>
              <a:t>SQL</a:t>
            </a:r>
            <a:r>
              <a:rPr lang="zh-CN" altLang="en-US" sz="1600" b="1" dirty="0">
                <a:solidFill>
                  <a:srgbClr val="FFE79A"/>
                </a:solidFill>
                <a:latin typeface="Helvetica Neue" panose="02000503000000020004" pitchFamily="2" charset="0"/>
              </a:rPr>
              <a:t>的修改）。</a:t>
            </a:r>
            <a:endParaRPr lang="zh-CN" altLang="en-US" sz="1600" dirty="0"/>
          </a:p>
        </p:txBody>
      </p:sp>
      <p:pic>
        <p:nvPicPr>
          <p:cNvPr id="7" name="图片 6">
            <a:extLst>
              <a:ext uri="{FF2B5EF4-FFF2-40B4-BE49-F238E27FC236}">
                <a16:creationId xmlns:a16="http://schemas.microsoft.com/office/drawing/2014/main" id="{3A34A70D-EBF1-0784-176B-87E9ACA7A4CC}"/>
              </a:ext>
            </a:extLst>
          </p:cNvPr>
          <p:cNvPicPr>
            <a:picLocks noChangeAspect="1"/>
          </p:cNvPicPr>
          <p:nvPr/>
        </p:nvPicPr>
        <p:blipFill>
          <a:blip r:embed="rId2"/>
          <a:stretch>
            <a:fillRect/>
          </a:stretch>
        </p:blipFill>
        <p:spPr>
          <a:xfrm>
            <a:off x="668691" y="4585507"/>
            <a:ext cx="7378700" cy="622300"/>
          </a:xfrm>
          <a:prstGeom prst="rect">
            <a:avLst/>
          </a:prstGeom>
        </p:spPr>
      </p:pic>
    </p:spTree>
    <p:extLst>
      <p:ext uri="{BB962C8B-B14F-4D97-AF65-F5344CB8AC3E}">
        <p14:creationId xmlns:p14="http://schemas.microsoft.com/office/powerpoint/2010/main" val="46492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事务隔离级别实现的关键 </a:t>
            </a:r>
            <a:r>
              <a:rPr lang="en-US" altLang="zh-CN" sz="4800" b="1" dirty="0">
                <a:latin typeface="Helvetica Neue" panose="02000503000000020004" pitchFamily="2" charset="0"/>
              </a:rPr>
              <a:t>-</a:t>
            </a:r>
            <a:r>
              <a:rPr lang="zh-CN" altLang="en-US" sz="4800" b="1" dirty="0">
                <a:latin typeface="Helvetica Neue" panose="02000503000000020004" pitchFamily="2" charset="0"/>
              </a:rPr>
              <a:t> </a:t>
            </a:r>
            <a:r>
              <a:rPr lang="en-US" altLang="zh-CN" sz="4800" b="1" dirty="0">
                <a:latin typeface="Helvetica Neue" panose="02000503000000020004" pitchFamily="2" charset="0"/>
              </a:rPr>
              <a:t>MVCC</a:t>
            </a:r>
            <a:endParaRPr lang="zh-CN" altLang="en-US" dirty="0"/>
          </a:p>
        </p:txBody>
      </p:sp>
      <p:sp>
        <p:nvSpPr>
          <p:cNvPr id="4" name="文本框 3">
            <a:extLst>
              <a:ext uri="{FF2B5EF4-FFF2-40B4-BE49-F238E27FC236}">
                <a16:creationId xmlns:a16="http://schemas.microsoft.com/office/drawing/2014/main" id="{60219C1E-A5A7-0D0E-390A-3E602AE10923}"/>
              </a:ext>
            </a:extLst>
          </p:cNvPr>
          <p:cNvSpPr txBox="1"/>
          <p:nvPr/>
        </p:nvSpPr>
        <p:spPr>
          <a:xfrm>
            <a:off x="740083" y="1403001"/>
            <a:ext cx="10711833" cy="3607526"/>
          </a:xfrm>
          <a:prstGeom prst="rect">
            <a:avLst/>
          </a:prstGeom>
          <a:noFill/>
        </p:spPr>
        <p:txBody>
          <a:bodyPr wrap="square">
            <a:spAutoFit/>
          </a:bodyPr>
          <a:lstStyle/>
          <a:p>
            <a:pPr>
              <a:lnSpc>
                <a:spcPct val="150000"/>
              </a:lnSpc>
            </a:pPr>
            <a:r>
              <a:rPr lang="en-US" altLang="zh-CN" b="1" dirty="0">
                <a:solidFill>
                  <a:schemeClr val="bg1"/>
                </a:solidFill>
                <a:latin typeface="Helvetica Neue" panose="02000503000000020004" pitchFamily="2" charset="0"/>
              </a:rPr>
              <a:t>MVCC</a:t>
            </a:r>
            <a:r>
              <a:rPr lang="zh-CN" altLang="en-US" b="1" dirty="0">
                <a:solidFill>
                  <a:schemeClr val="bg1"/>
                </a:solidFill>
                <a:latin typeface="Helvetica Neue" panose="02000503000000020004" pitchFamily="2" charset="0"/>
              </a:rPr>
              <a:t>实现的关键知识点</a:t>
            </a:r>
            <a:endParaRPr lang="en-US" altLang="zh-CN" b="1" dirty="0">
              <a:solidFill>
                <a:srgbClr val="FFE79A"/>
              </a:solidFill>
              <a:latin typeface="Helvetica Neue" panose="02000503000000020004" pitchFamily="2" charset="0"/>
            </a:endParaRPr>
          </a:p>
          <a:p>
            <a:pPr>
              <a:lnSpc>
                <a:spcPct val="150000"/>
              </a:lnSpc>
            </a:pPr>
            <a:r>
              <a:rPr lang="zh-CN" altLang="en-US" b="1" dirty="0">
                <a:solidFill>
                  <a:srgbClr val="FFE79A"/>
                </a:solidFill>
                <a:latin typeface="Helvetica Neue" panose="02000503000000020004" pitchFamily="2" charset="0"/>
              </a:rPr>
              <a:t>（</a:t>
            </a:r>
            <a:r>
              <a:rPr lang="en-US" altLang="zh-CN" b="1" dirty="0">
                <a:solidFill>
                  <a:srgbClr val="FFE79A"/>
                </a:solidFill>
                <a:latin typeface="Helvetica Neue" panose="02000503000000020004" pitchFamily="2" charset="0"/>
              </a:rPr>
              <a:t>5</a:t>
            </a:r>
            <a:r>
              <a:rPr lang="zh-CN" altLang="en-US" b="1" dirty="0">
                <a:solidFill>
                  <a:srgbClr val="FFE79A"/>
                </a:solidFill>
                <a:latin typeface="Helvetica Neue" panose="02000503000000020004" pitchFamily="2" charset="0"/>
              </a:rPr>
              <a:t>）</a:t>
            </a:r>
            <a:r>
              <a:rPr lang="en-US" altLang="zh-CN" b="1" dirty="0">
                <a:solidFill>
                  <a:srgbClr val="FFE79A"/>
                </a:solidFill>
                <a:latin typeface="Helvetica Neue" panose="02000503000000020004" pitchFamily="2" charset="0"/>
              </a:rPr>
              <a:t>Read</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View</a:t>
            </a:r>
            <a:r>
              <a:rPr lang="zh-CN" altLang="en-US" b="1" dirty="0">
                <a:solidFill>
                  <a:srgbClr val="FFE79A"/>
                </a:solidFill>
                <a:latin typeface="Helvetica Neue" panose="02000503000000020004" pitchFamily="2" charset="0"/>
              </a:rPr>
              <a:t>：事务执行</a:t>
            </a:r>
            <a:r>
              <a:rPr lang="en" altLang="zh-CN" b="1" dirty="0">
                <a:solidFill>
                  <a:srgbClr val="FFE79A"/>
                </a:solidFill>
                <a:latin typeface="Helvetica Neue" panose="02000503000000020004" pitchFamily="2" charset="0"/>
              </a:rPr>
              <a:t>SQL</a:t>
            </a:r>
            <a:r>
              <a:rPr lang="zh-CN" altLang="en-US" b="1" dirty="0">
                <a:solidFill>
                  <a:srgbClr val="FFE79A"/>
                </a:solidFill>
                <a:latin typeface="Helvetica Neue" panose="02000503000000020004" pitchFamily="2" charset="0"/>
              </a:rPr>
              <a:t>语句时，产生的读视图。</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zh-CN" altLang="en-US" b="1" dirty="0">
                <a:solidFill>
                  <a:srgbClr val="FFE79A"/>
                </a:solidFill>
                <a:latin typeface="Helvetica Neue" panose="02000503000000020004" pitchFamily="2" charset="0"/>
              </a:rPr>
              <a:t>每个</a:t>
            </a:r>
            <a:r>
              <a:rPr lang="en" altLang="zh-CN" b="1" dirty="0">
                <a:solidFill>
                  <a:srgbClr val="FFE79A"/>
                </a:solidFill>
                <a:latin typeface="Helvetica Neue" panose="02000503000000020004" pitchFamily="2" charset="0"/>
              </a:rPr>
              <a:t>SQL</a:t>
            </a:r>
            <a:r>
              <a:rPr lang="zh-CN" altLang="en-US" b="1" dirty="0">
                <a:solidFill>
                  <a:srgbClr val="FFE79A"/>
                </a:solidFill>
                <a:latin typeface="Helvetica Neue" panose="02000503000000020004" pitchFamily="2" charset="0"/>
              </a:rPr>
              <a:t>语句执行前都会得到一个</a:t>
            </a:r>
            <a:r>
              <a:rPr lang="en" altLang="zh-CN" b="1" dirty="0">
                <a:solidFill>
                  <a:srgbClr val="FFE79A"/>
                </a:solidFill>
                <a:latin typeface="Helvetica Neue" panose="02000503000000020004" pitchFamily="2" charset="0"/>
              </a:rPr>
              <a:t>Read View</a:t>
            </a:r>
            <a:r>
              <a:rPr lang="zh-CN" altLang="en" b="1" dirty="0">
                <a:solidFill>
                  <a:srgbClr val="FFE79A"/>
                </a:solidFill>
                <a:latin typeface="Helvetica Neue" panose="02000503000000020004" pitchFamily="2" charset="0"/>
              </a:rPr>
              <a:t>。</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en" altLang="zh-CN" b="1" dirty="0">
                <a:solidFill>
                  <a:srgbClr val="FFE79A"/>
                </a:solidFill>
                <a:latin typeface="Helvetica Neue" panose="02000503000000020004" pitchFamily="2" charset="0"/>
              </a:rPr>
              <a:t>Read View</a:t>
            </a:r>
            <a:r>
              <a:rPr lang="zh-CN" altLang="en-US" b="1" dirty="0">
                <a:solidFill>
                  <a:srgbClr val="FFE79A"/>
                </a:solidFill>
                <a:latin typeface="Helvetica Neue" panose="02000503000000020004" pitchFamily="2" charset="0"/>
              </a:rPr>
              <a:t>的作用是可见性判断的，即判断当前读操作可见哪个版本的数据。</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en" altLang="zh-CN" b="1" dirty="0">
                <a:solidFill>
                  <a:srgbClr val="FFE79A"/>
                </a:solidFill>
                <a:latin typeface="Helvetica Neue" panose="02000503000000020004" pitchFamily="2" charset="0"/>
              </a:rPr>
              <a:t>Read View </a:t>
            </a:r>
            <a:r>
              <a:rPr lang="zh-CN" altLang="en-US" b="1" dirty="0">
                <a:solidFill>
                  <a:srgbClr val="FFE79A"/>
                </a:solidFill>
                <a:latin typeface="Helvetica Neue" panose="02000503000000020004" pitchFamily="2" charset="0"/>
              </a:rPr>
              <a:t>的几个重要属性</a:t>
            </a:r>
            <a:endParaRPr lang="en-US" altLang="zh-CN" b="1" dirty="0">
              <a:solidFill>
                <a:srgbClr val="FFE79A"/>
              </a:solidFill>
              <a:latin typeface="Helvetica Neue" panose="02000503000000020004" pitchFamily="2" charset="0"/>
            </a:endParaRPr>
          </a:p>
          <a:p>
            <a:pPr marL="742950" lvl="1" indent="-285750">
              <a:lnSpc>
                <a:spcPct val="150000"/>
              </a:lnSpc>
              <a:buFontTx/>
              <a:buChar char="-"/>
            </a:pPr>
            <a:r>
              <a:rPr lang="en" altLang="zh-CN" sz="1600" b="1" dirty="0" err="1">
                <a:solidFill>
                  <a:schemeClr val="bg1"/>
                </a:solidFill>
                <a:latin typeface="Helvetica Neue" panose="02000503000000020004" pitchFamily="2" charset="0"/>
              </a:rPr>
              <a:t>creator_trx_id</a:t>
            </a:r>
            <a:r>
              <a:rPr lang="en" altLang="zh-CN" sz="1600" b="1" dirty="0">
                <a:solidFill>
                  <a:srgbClr val="FFE79A"/>
                </a:solidFill>
                <a:latin typeface="Helvetica Neue" panose="02000503000000020004" pitchFamily="2" charset="0"/>
              </a:rPr>
              <a:t>: </a:t>
            </a:r>
            <a:r>
              <a:rPr lang="zh-CN" altLang="en-US" sz="1600" b="1" dirty="0">
                <a:solidFill>
                  <a:srgbClr val="FFE79A"/>
                </a:solidFill>
                <a:latin typeface="Helvetica Neue" panose="02000503000000020004" pitchFamily="2" charset="0"/>
              </a:rPr>
              <a:t>创建当前</a:t>
            </a:r>
            <a:r>
              <a:rPr lang="en" altLang="zh-CN" sz="1600" b="1" dirty="0">
                <a:solidFill>
                  <a:srgbClr val="FFE79A"/>
                </a:solidFill>
                <a:latin typeface="Helvetica Neue" panose="02000503000000020004" pitchFamily="2" charset="0"/>
              </a:rPr>
              <a:t>read view</a:t>
            </a:r>
            <a:r>
              <a:rPr lang="zh-CN" altLang="en-US" sz="1600" b="1" dirty="0">
                <a:solidFill>
                  <a:srgbClr val="FFE79A"/>
                </a:solidFill>
                <a:latin typeface="Helvetica Neue" panose="02000503000000020004" pitchFamily="2" charset="0"/>
              </a:rPr>
              <a:t>的事务</a:t>
            </a:r>
            <a:r>
              <a:rPr lang="en" altLang="zh-CN" sz="1600" b="1" dirty="0">
                <a:solidFill>
                  <a:srgbClr val="FFE79A"/>
                </a:solidFill>
                <a:latin typeface="Helvetica Neue" panose="02000503000000020004" pitchFamily="2" charset="0"/>
              </a:rPr>
              <a:t>ID</a:t>
            </a:r>
            <a:endParaRPr lang="en" altLang="zh-CN" sz="1600" b="1" dirty="0">
              <a:solidFill>
                <a:schemeClr val="bg1"/>
              </a:solidFill>
              <a:latin typeface="Helvetica Neue" panose="02000503000000020004" pitchFamily="2" charset="0"/>
            </a:endParaRPr>
          </a:p>
          <a:p>
            <a:pPr marL="742950" lvl="1" indent="-285750">
              <a:lnSpc>
                <a:spcPct val="150000"/>
              </a:lnSpc>
              <a:buFontTx/>
              <a:buChar char="-"/>
            </a:pPr>
            <a:r>
              <a:rPr lang="en" altLang="zh-CN" sz="1600" b="1" dirty="0" err="1">
                <a:solidFill>
                  <a:schemeClr val="bg1"/>
                </a:solidFill>
                <a:latin typeface="Helvetica Neue" panose="02000503000000020004" pitchFamily="2" charset="0"/>
              </a:rPr>
              <a:t>m_ids</a:t>
            </a:r>
            <a:r>
              <a:rPr lang="en" altLang="zh-CN" sz="1600" b="1" dirty="0">
                <a:solidFill>
                  <a:srgbClr val="FFE79A"/>
                </a:solidFill>
                <a:latin typeface="Helvetica Neue" panose="02000503000000020004" pitchFamily="2" charset="0"/>
              </a:rPr>
              <a:t>:</a:t>
            </a:r>
            <a:r>
              <a:rPr lang="zh-CN" altLang="en-US" sz="1600" b="1" dirty="0">
                <a:solidFill>
                  <a:srgbClr val="FFE79A"/>
                </a:solidFill>
                <a:latin typeface="Helvetica Neue" panose="02000503000000020004" pitchFamily="2" charset="0"/>
              </a:rPr>
              <a:t> 当前系统中那些活跃</a:t>
            </a:r>
            <a:r>
              <a:rPr lang="en-US" altLang="zh-CN" sz="1600" b="1" dirty="0">
                <a:solidFill>
                  <a:srgbClr val="FFE79A"/>
                </a:solidFill>
                <a:latin typeface="Helvetica Neue" panose="02000503000000020004" pitchFamily="2" charset="0"/>
              </a:rPr>
              <a:t>(</a:t>
            </a:r>
            <a:r>
              <a:rPr lang="zh-CN" altLang="en-US" sz="1600" b="1" dirty="0">
                <a:solidFill>
                  <a:srgbClr val="FFE79A"/>
                </a:solidFill>
                <a:latin typeface="Helvetica Neue" panose="02000503000000020004" pitchFamily="2" charset="0"/>
              </a:rPr>
              <a:t>未提交</a:t>
            </a:r>
            <a:r>
              <a:rPr lang="en-US" altLang="zh-CN" sz="1600" b="1" dirty="0">
                <a:solidFill>
                  <a:srgbClr val="FFE79A"/>
                </a:solidFill>
                <a:latin typeface="Helvetica Neue" panose="02000503000000020004" pitchFamily="2" charset="0"/>
              </a:rPr>
              <a:t>)</a:t>
            </a:r>
            <a:r>
              <a:rPr lang="zh-CN" altLang="en-US" sz="1600" b="1" dirty="0">
                <a:solidFill>
                  <a:srgbClr val="FFE79A"/>
                </a:solidFill>
                <a:latin typeface="Helvetica Neue" panose="02000503000000020004" pitchFamily="2" charset="0"/>
              </a:rPr>
              <a:t>的读写事务</a:t>
            </a:r>
            <a:r>
              <a:rPr lang="en" altLang="zh-CN" sz="1600" b="1" dirty="0">
                <a:solidFill>
                  <a:srgbClr val="FFE79A"/>
                </a:solidFill>
                <a:latin typeface="Helvetica Neue" panose="02000503000000020004" pitchFamily="2" charset="0"/>
              </a:rPr>
              <a:t>ID, </a:t>
            </a:r>
            <a:r>
              <a:rPr lang="zh-CN" altLang="en-US" sz="1600" b="1" dirty="0">
                <a:solidFill>
                  <a:srgbClr val="FFE79A"/>
                </a:solidFill>
                <a:latin typeface="Helvetica Neue" panose="02000503000000020004" pitchFamily="2" charset="0"/>
              </a:rPr>
              <a:t>它数据结构为一个</a:t>
            </a:r>
            <a:r>
              <a:rPr lang="en" altLang="zh-CN" sz="1600" b="1" dirty="0">
                <a:solidFill>
                  <a:srgbClr val="FFE79A"/>
                </a:solidFill>
                <a:latin typeface="Helvetica Neue" panose="02000503000000020004" pitchFamily="2" charset="0"/>
              </a:rPr>
              <a:t>List</a:t>
            </a:r>
            <a:endParaRPr lang="en-US" altLang="zh-CN" sz="1600" b="1" dirty="0">
              <a:solidFill>
                <a:srgbClr val="FFE79A"/>
              </a:solidFill>
              <a:latin typeface="Helvetica Neue" panose="02000503000000020004" pitchFamily="2" charset="0"/>
            </a:endParaRPr>
          </a:p>
          <a:p>
            <a:pPr marL="742950" lvl="1" indent="-285750">
              <a:lnSpc>
                <a:spcPct val="150000"/>
              </a:lnSpc>
              <a:buFontTx/>
              <a:buChar char="-"/>
            </a:pPr>
            <a:r>
              <a:rPr lang="en" altLang="zh-CN" sz="1600" b="1" dirty="0" err="1">
                <a:solidFill>
                  <a:schemeClr val="bg1"/>
                </a:solidFill>
                <a:latin typeface="Helvetica Neue" panose="02000503000000020004" pitchFamily="2" charset="0"/>
              </a:rPr>
              <a:t>min_limit_id</a:t>
            </a:r>
            <a:r>
              <a:rPr lang="en" altLang="zh-CN" sz="1600" b="1" dirty="0">
                <a:solidFill>
                  <a:srgbClr val="FFE79A"/>
                </a:solidFill>
                <a:latin typeface="Helvetica Neue" panose="02000503000000020004" pitchFamily="2" charset="0"/>
              </a:rPr>
              <a:t>:</a:t>
            </a:r>
            <a:r>
              <a:rPr lang="zh-CN" altLang="en-US" sz="1600" b="1" dirty="0">
                <a:solidFill>
                  <a:srgbClr val="FFE79A"/>
                </a:solidFill>
                <a:latin typeface="Helvetica Neue" panose="02000503000000020004" pitchFamily="2" charset="0"/>
              </a:rPr>
              <a:t> 表示在生成</a:t>
            </a:r>
            <a:r>
              <a:rPr lang="en" altLang="zh-CN" sz="1600" b="1" dirty="0">
                <a:solidFill>
                  <a:srgbClr val="FFE79A"/>
                </a:solidFill>
                <a:latin typeface="Helvetica Neue" panose="02000503000000020004" pitchFamily="2" charset="0"/>
              </a:rPr>
              <a:t>Read</a:t>
            </a:r>
            <a:r>
              <a:rPr lang="zh-CN" altLang="en-US" sz="1600" b="1" dirty="0">
                <a:solidFill>
                  <a:srgbClr val="FFE79A"/>
                </a:solidFill>
                <a:latin typeface="Helvetica Neue" panose="02000503000000020004" pitchFamily="2" charset="0"/>
              </a:rPr>
              <a:t> </a:t>
            </a:r>
            <a:r>
              <a:rPr lang="en" altLang="zh-CN" sz="1600" b="1" dirty="0">
                <a:solidFill>
                  <a:srgbClr val="FFE79A"/>
                </a:solidFill>
                <a:latin typeface="Helvetica Neue" panose="02000503000000020004" pitchFamily="2" charset="0"/>
              </a:rPr>
              <a:t>View</a:t>
            </a:r>
            <a:r>
              <a:rPr lang="zh-CN" altLang="en-US" sz="1600" b="1" dirty="0">
                <a:solidFill>
                  <a:srgbClr val="FFE79A"/>
                </a:solidFill>
                <a:latin typeface="Helvetica Neue" panose="02000503000000020004" pitchFamily="2" charset="0"/>
              </a:rPr>
              <a:t>时，当前系统中活跃的读写事务中最小的事务</a:t>
            </a:r>
            <a:r>
              <a:rPr lang="en" altLang="zh-CN" sz="1600" b="1" dirty="0">
                <a:solidFill>
                  <a:srgbClr val="FFE79A"/>
                </a:solidFill>
                <a:latin typeface="Helvetica Neue" panose="02000503000000020004" pitchFamily="2" charset="0"/>
              </a:rPr>
              <a:t>id</a:t>
            </a:r>
            <a:r>
              <a:rPr lang="zh-CN" altLang="en" sz="1600" b="1" dirty="0">
                <a:solidFill>
                  <a:srgbClr val="FFE79A"/>
                </a:solidFill>
                <a:latin typeface="Helvetica Neue" panose="02000503000000020004" pitchFamily="2" charset="0"/>
              </a:rPr>
              <a:t>，</a:t>
            </a:r>
            <a:r>
              <a:rPr lang="zh-CN" altLang="en-US" sz="1600" b="1" dirty="0">
                <a:solidFill>
                  <a:srgbClr val="FFE79A"/>
                </a:solidFill>
                <a:latin typeface="Helvetica Neue" panose="02000503000000020004" pitchFamily="2" charset="0"/>
              </a:rPr>
              <a:t>即</a:t>
            </a:r>
            <a:r>
              <a:rPr lang="en" altLang="zh-CN" sz="1600" b="1" dirty="0" err="1">
                <a:solidFill>
                  <a:srgbClr val="FFE79A"/>
                </a:solidFill>
                <a:latin typeface="Helvetica Neue" panose="02000503000000020004" pitchFamily="2" charset="0"/>
              </a:rPr>
              <a:t>m_ids</a:t>
            </a:r>
            <a:r>
              <a:rPr lang="zh-CN" altLang="en-US" sz="1600" b="1" dirty="0">
                <a:solidFill>
                  <a:srgbClr val="FFE79A"/>
                </a:solidFill>
                <a:latin typeface="Helvetica Neue" panose="02000503000000020004" pitchFamily="2" charset="0"/>
              </a:rPr>
              <a:t>中的最小值</a:t>
            </a:r>
            <a:endParaRPr lang="en-US" altLang="zh-CN" sz="1600" b="1" dirty="0">
              <a:solidFill>
                <a:srgbClr val="FFE79A"/>
              </a:solidFill>
              <a:latin typeface="Helvetica Neue" panose="02000503000000020004" pitchFamily="2" charset="0"/>
            </a:endParaRPr>
          </a:p>
          <a:p>
            <a:pPr marL="742950" lvl="1" indent="-285750">
              <a:lnSpc>
                <a:spcPct val="150000"/>
              </a:lnSpc>
              <a:buFontTx/>
              <a:buChar char="-"/>
            </a:pPr>
            <a:r>
              <a:rPr lang="en" altLang="zh-CN" sz="1600" b="1" dirty="0" err="1">
                <a:solidFill>
                  <a:schemeClr val="bg1"/>
                </a:solidFill>
                <a:latin typeface="Helvetica Neue" panose="02000503000000020004" pitchFamily="2" charset="0"/>
              </a:rPr>
              <a:t>max_limit_id</a:t>
            </a:r>
            <a:r>
              <a:rPr lang="en" altLang="zh-CN" sz="1600" b="1" dirty="0">
                <a:solidFill>
                  <a:srgbClr val="FFE79A"/>
                </a:solidFill>
                <a:latin typeface="Helvetica Neue" panose="02000503000000020004" pitchFamily="2" charset="0"/>
              </a:rPr>
              <a:t>:</a:t>
            </a:r>
            <a:r>
              <a:rPr lang="zh-CN" altLang="en-US" sz="1600" b="1" dirty="0">
                <a:solidFill>
                  <a:srgbClr val="FFE79A"/>
                </a:solidFill>
                <a:latin typeface="Helvetica Neue" panose="02000503000000020004" pitchFamily="2" charset="0"/>
              </a:rPr>
              <a:t> 表示生成</a:t>
            </a:r>
            <a:r>
              <a:rPr lang="en" altLang="zh-CN" sz="1600" b="1" dirty="0" err="1">
                <a:solidFill>
                  <a:srgbClr val="FFE79A"/>
                </a:solidFill>
                <a:latin typeface="Helvetica Neue" panose="02000503000000020004" pitchFamily="2" charset="0"/>
              </a:rPr>
              <a:t>ReadView</a:t>
            </a:r>
            <a:r>
              <a:rPr lang="zh-CN" altLang="en-US" sz="1600" b="1" dirty="0">
                <a:solidFill>
                  <a:srgbClr val="FFE79A"/>
                </a:solidFill>
                <a:latin typeface="Helvetica Neue" panose="02000503000000020004" pitchFamily="2" charset="0"/>
              </a:rPr>
              <a:t>时，系统中应该分配给下一个事务的</a:t>
            </a:r>
            <a:r>
              <a:rPr lang="en" altLang="zh-CN" sz="1600" b="1" dirty="0">
                <a:solidFill>
                  <a:srgbClr val="FFE79A"/>
                </a:solidFill>
                <a:latin typeface="Helvetica Neue" panose="02000503000000020004" pitchFamily="2" charset="0"/>
              </a:rPr>
              <a:t>id</a:t>
            </a:r>
            <a:r>
              <a:rPr lang="zh-CN" altLang="en-US" sz="1600" b="1" dirty="0">
                <a:solidFill>
                  <a:srgbClr val="FFE79A"/>
                </a:solidFill>
                <a:latin typeface="Helvetica Neue" panose="02000503000000020004" pitchFamily="2" charset="0"/>
              </a:rPr>
              <a:t>值</a:t>
            </a:r>
            <a:endParaRPr lang="en-US" altLang="zh-CN" sz="1600" b="1" dirty="0">
              <a:solidFill>
                <a:srgbClr val="FFE79A"/>
              </a:solidFill>
              <a:latin typeface="Helvetica Neue" panose="02000503000000020004" pitchFamily="2" charset="0"/>
            </a:endParaRPr>
          </a:p>
        </p:txBody>
      </p:sp>
      <p:pic>
        <p:nvPicPr>
          <p:cNvPr id="2" name="图片 1">
            <a:extLst>
              <a:ext uri="{FF2B5EF4-FFF2-40B4-BE49-F238E27FC236}">
                <a16:creationId xmlns:a16="http://schemas.microsoft.com/office/drawing/2014/main" id="{13F46AFF-A693-A536-50F8-D19312732C0A}"/>
              </a:ext>
            </a:extLst>
          </p:cNvPr>
          <p:cNvPicPr>
            <a:picLocks noChangeAspect="1"/>
          </p:cNvPicPr>
          <p:nvPr/>
        </p:nvPicPr>
        <p:blipFill>
          <a:blip r:embed="rId2"/>
          <a:stretch>
            <a:fillRect/>
          </a:stretch>
        </p:blipFill>
        <p:spPr>
          <a:xfrm>
            <a:off x="834673" y="5096148"/>
            <a:ext cx="4437238" cy="843515"/>
          </a:xfrm>
          <a:prstGeom prst="rect">
            <a:avLst/>
          </a:prstGeom>
        </p:spPr>
      </p:pic>
    </p:spTree>
    <p:extLst>
      <p:ext uri="{BB962C8B-B14F-4D97-AF65-F5344CB8AC3E}">
        <p14:creationId xmlns:p14="http://schemas.microsoft.com/office/powerpoint/2010/main" val="2173121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事务隔离级别实现的关键 </a:t>
            </a:r>
            <a:r>
              <a:rPr lang="en-US" altLang="zh-CN" sz="4800" b="1" dirty="0">
                <a:latin typeface="Helvetica Neue" panose="02000503000000020004" pitchFamily="2" charset="0"/>
              </a:rPr>
              <a:t>-</a:t>
            </a:r>
            <a:r>
              <a:rPr lang="zh-CN" altLang="en-US" sz="4800" b="1" dirty="0">
                <a:latin typeface="Helvetica Neue" panose="02000503000000020004" pitchFamily="2" charset="0"/>
              </a:rPr>
              <a:t> </a:t>
            </a:r>
            <a:r>
              <a:rPr lang="en-US" altLang="zh-CN" sz="4800" b="1" dirty="0">
                <a:latin typeface="Helvetica Neue" panose="02000503000000020004" pitchFamily="2" charset="0"/>
              </a:rPr>
              <a:t>MVCC</a:t>
            </a:r>
            <a:endParaRPr lang="zh-CN" altLang="en-US" dirty="0"/>
          </a:p>
        </p:txBody>
      </p:sp>
      <p:sp>
        <p:nvSpPr>
          <p:cNvPr id="4" name="文本框 3">
            <a:extLst>
              <a:ext uri="{FF2B5EF4-FFF2-40B4-BE49-F238E27FC236}">
                <a16:creationId xmlns:a16="http://schemas.microsoft.com/office/drawing/2014/main" id="{60219C1E-A5A7-0D0E-390A-3E602AE10923}"/>
              </a:ext>
            </a:extLst>
          </p:cNvPr>
          <p:cNvSpPr txBox="1"/>
          <p:nvPr/>
        </p:nvSpPr>
        <p:spPr>
          <a:xfrm>
            <a:off x="668692" y="1317380"/>
            <a:ext cx="10932628" cy="878702"/>
          </a:xfrm>
          <a:prstGeom prst="rect">
            <a:avLst/>
          </a:prstGeom>
          <a:noFill/>
        </p:spPr>
        <p:txBody>
          <a:bodyPr wrap="square">
            <a:spAutoFit/>
          </a:bodyPr>
          <a:lstStyle/>
          <a:p>
            <a:pPr>
              <a:lnSpc>
                <a:spcPct val="150000"/>
              </a:lnSpc>
            </a:pPr>
            <a:r>
              <a:rPr lang="en-US" altLang="zh-CN" b="1" dirty="0">
                <a:solidFill>
                  <a:schemeClr val="bg1"/>
                </a:solidFill>
                <a:latin typeface="Helvetica Neue" panose="02000503000000020004" pitchFamily="2" charset="0"/>
              </a:rPr>
              <a:t>MVCC</a:t>
            </a:r>
            <a:r>
              <a:rPr lang="zh-CN" altLang="en-US" b="1" dirty="0">
                <a:solidFill>
                  <a:schemeClr val="bg1"/>
                </a:solidFill>
                <a:latin typeface="Helvetica Neue" panose="02000503000000020004" pitchFamily="2" charset="0"/>
              </a:rPr>
              <a:t>实现的关键知识点</a:t>
            </a:r>
            <a:endParaRPr lang="en-US" altLang="zh-CN" b="1" dirty="0">
              <a:solidFill>
                <a:srgbClr val="FFE79A"/>
              </a:solidFill>
              <a:latin typeface="Helvetica Neue" panose="02000503000000020004" pitchFamily="2" charset="0"/>
            </a:endParaRPr>
          </a:p>
          <a:p>
            <a:pPr>
              <a:lnSpc>
                <a:spcPct val="150000"/>
              </a:lnSpc>
            </a:pPr>
            <a:r>
              <a:rPr lang="en-US" altLang="zh-CN" b="1" dirty="0">
                <a:solidFill>
                  <a:srgbClr val="FFE79A"/>
                </a:solidFill>
                <a:latin typeface="Helvetica Neue" panose="02000503000000020004" pitchFamily="2" charset="0"/>
              </a:rPr>
              <a:t>Read</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View</a:t>
            </a:r>
            <a:r>
              <a:rPr lang="zh-CN" altLang="en-US" b="1" dirty="0">
                <a:solidFill>
                  <a:srgbClr val="FFE79A"/>
                </a:solidFill>
                <a:latin typeface="Helvetica Neue" panose="02000503000000020004" pitchFamily="2" charset="0"/>
              </a:rPr>
              <a:t> 匹配：判断当前读操作可见哪个版本的数据</a:t>
            </a:r>
            <a:endParaRPr lang="en-US" altLang="zh-CN" b="1" dirty="0">
              <a:solidFill>
                <a:srgbClr val="FFE79A"/>
              </a:solidFill>
              <a:latin typeface="Helvetica Neue" panose="02000503000000020004" pitchFamily="2" charset="0"/>
            </a:endParaRPr>
          </a:p>
        </p:txBody>
      </p:sp>
      <p:sp>
        <p:nvSpPr>
          <p:cNvPr id="5" name="文本框 4">
            <a:extLst>
              <a:ext uri="{FF2B5EF4-FFF2-40B4-BE49-F238E27FC236}">
                <a16:creationId xmlns:a16="http://schemas.microsoft.com/office/drawing/2014/main" id="{0B09799D-1516-800F-BAEB-9F7A495B0615}"/>
              </a:ext>
            </a:extLst>
          </p:cNvPr>
          <p:cNvSpPr txBox="1"/>
          <p:nvPr/>
        </p:nvSpPr>
        <p:spPr>
          <a:xfrm>
            <a:off x="668692" y="2170859"/>
            <a:ext cx="10800819" cy="1673471"/>
          </a:xfrm>
          <a:prstGeom prst="rect">
            <a:avLst/>
          </a:prstGeom>
          <a:noFill/>
        </p:spPr>
        <p:txBody>
          <a:bodyPr wrap="square">
            <a:spAutoFit/>
          </a:bodyPr>
          <a:lstStyle/>
          <a:p>
            <a:pPr>
              <a:lnSpc>
                <a:spcPct val="150000"/>
              </a:lnSpc>
            </a:pPr>
            <a:r>
              <a:rPr lang="en" altLang="zh-CN" sz="1400" b="1" dirty="0">
                <a:solidFill>
                  <a:srgbClr val="FFE79A"/>
                </a:solidFill>
                <a:latin typeface="Helvetica Neue" panose="02000503000000020004" pitchFamily="2" charset="0"/>
              </a:rPr>
              <a:t>Read</a:t>
            </a:r>
            <a:r>
              <a:rPr lang="zh-CN" altLang="en-US" sz="1400" b="1" dirty="0">
                <a:solidFill>
                  <a:srgbClr val="FFE79A"/>
                </a:solidFill>
                <a:latin typeface="Helvetica Neue" panose="02000503000000020004" pitchFamily="2" charset="0"/>
              </a:rPr>
              <a:t> </a:t>
            </a:r>
            <a:r>
              <a:rPr lang="en-US" altLang="zh-CN" sz="1400" b="1" dirty="0">
                <a:solidFill>
                  <a:srgbClr val="FFE79A"/>
                </a:solidFill>
                <a:latin typeface="Helvetica Neue" panose="02000503000000020004" pitchFamily="2" charset="0"/>
              </a:rPr>
              <a:t>View</a:t>
            </a:r>
            <a:r>
              <a:rPr lang="zh-CN" altLang="en-US" sz="1400" b="1" dirty="0">
                <a:solidFill>
                  <a:srgbClr val="FFE79A"/>
                </a:solidFill>
                <a:latin typeface="Helvetica Neue" panose="02000503000000020004" pitchFamily="2" charset="0"/>
              </a:rPr>
              <a:t> 匹配的基本原理：</a:t>
            </a:r>
            <a:endParaRPr lang="en-US" altLang="zh-CN" sz="1400" b="1" dirty="0">
              <a:solidFill>
                <a:srgbClr val="FFE79A"/>
              </a:solidFill>
              <a:latin typeface="Helvetica Neue" panose="02000503000000020004" pitchFamily="2" charset="0"/>
            </a:endParaRPr>
          </a:p>
          <a:p>
            <a:pPr marL="285750" indent="-285750">
              <a:lnSpc>
                <a:spcPct val="150000"/>
              </a:lnSpc>
              <a:buFontTx/>
              <a:buChar char="-"/>
            </a:pPr>
            <a:r>
              <a:rPr lang="zh-CN" altLang="en-US" sz="1400" b="1" dirty="0">
                <a:solidFill>
                  <a:srgbClr val="FFE79A"/>
                </a:solidFill>
                <a:latin typeface="Helvetica Neue" panose="02000503000000020004" pitchFamily="2" charset="0"/>
              </a:rPr>
              <a:t>事务创建 </a:t>
            </a:r>
            <a:r>
              <a:rPr lang="en-US" altLang="zh-CN" sz="1400" b="1" dirty="0">
                <a:solidFill>
                  <a:srgbClr val="FFE79A"/>
                </a:solidFill>
                <a:latin typeface="Helvetica Neue" panose="02000503000000020004" pitchFamily="2" charset="0"/>
              </a:rPr>
              <a:t>Read</a:t>
            </a:r>
            <a:r>
              <a:rPr lang="zh-CN" altLang="en-US" sz="1400" b="1" dirty="0">
                <a:solidFill>
                  <a:srgbClr val="FFE79A"/>
                </a:solidFill>
                <a:latin typeface="Helvetica Neue" panose="02000503000000020004" pitchFamily="2" charset="0"/>
              </a:rPr>
              <a:t> </a:t>
            </a:r>
            <a:r>
              <a:rPr lang="en-US" altLang="zh-CN" sz="1400" b="1" dirty="0">
                <a:solidFill>
                  <a:srgbClr val="FFE79A"/>
                </a:solidFill>
                <a:latin typeface="Helvetica Neue" panose="02000503000000020004" pitchFamily="2" charset="0"/>
              </a:rPr>
              <a:t>View</a:t>
            </a:r>
            <a:r>
              <a:rPr lang="zh-CN" altLang="en-US" sz="1400" b="1" dirty="0">
                <a:solidFill>
                  <a:srgbClr val="FFE79A"/>
                </a:solidFill>
                <a:latin typeface="Helvetica Neue" panose="02000503000000020004" pitchFamily="2" charset="0"/>
              </a:rPr>
              <a:t> 后，希望除当前事务本身外其他事务对数据的更新对该 </a:t>
            </a:r>
            <a:r>
              <a:rPr lang="en-US" altLang="zh-CN" sz="1400" b="1" dirty="0">
                <a:solidFill>
                  <a:srgbClr val="FFE79A"/>
                </a:solidFill>
                <a:latin typeface="Helvetica Neue" panose="02000503000000020004" pitchFamily="2" charset="0"/>
              </a:rPr>
              <a:t>Read</a:t>
            </a:r>
            <a:r>
              <a:rPr lang="zh-CN" altLang="en-US" sz="1400" b="1" dirty="0">
                <a:solidFill>
                  <a:srgbClr val="FFE79A"/>
                </a:solidFill>
                <a:latin typeface="Helvetica Neue" panose="02000503000000020004" pitchFamily="2" charset="0"/>
              </a:rPr>
              <a:t> </a:t>
            </a:r>
            <a:r>
              <a:rPr lang="en-US" altLang="zh-CN" sz="1400" b="1" dirty="0">
                <a:solidFill>
                  <a:srgbClr val="FFE79A"/>
                </a:solidFill>
                <a:latin typeface="Helvetica Neue" panose="02000503000000020004" pitchFamily="2" charset="0"/>
              </a:rPr>
              <a:t>View</a:t>
            </a:r>
            <a:r>
              <a:rPr lang="zh-CN" altLang="en-US" sz="1400" b="1" dirty="0">
                <a:solidFill>
                  <a:srgbClr val="FFE79A"/>
                </a:solidFill>
                <a:latin typeface="Helvetica Neue" panose="02000503000000020004" pitchFamily="2" charset="0"/>
              </a:rPr>
              <a:t> 都不可见，否则无法实现可重复读。</a:t>
            </a:r>
            <a:endParaRPr lang="en-US" altLang="zh-CN" sz="1400" b="1" dirty="0">
              <a:solidFill>
                <a:srgbClr val="FFE79A"/>
              </a:solidFill>
              <a:latin typeface="Helvetica Neue" panose="02000503000000020004" pitchFamily="2" charset="0"/>
            </a:endParaRPr>
          </a:p>
          <a:p>
            <a:pPr marL="285750" indent="-285750">
              <a:lnSpc>
                <a:spcPct val="150000"/>
              </a:lnSpc>
              <a:buFontTx/>
              <a:buChar char="-"/>
            </a:pPr>
            <a:r>
              <a:rPr lang="zh-CN" altLang="en-US" sz="1400" b="1" dirty="0">
                <a:solidFill>
                  <a:srgbClr val="FFE79A"/>
                </a:solidFill>
                <a:latin typeface="Helvetica Neue" panose="02000503000000020004" pitchFamily="2" charset="0"/>
              </a:rPr>
              <a:t>读取版本链时，如果读取到创建 </a:t>
            </a:r>
            <a:r>
              <a:rPr lang="en-US" altLang="zh-CN" sz="1400" b="1" dirty="0" err="1">
                <a:solidFill>
                  <a:srgbClr val="FFE79A"/>
                </a:solidFill>
                <a:latin typeface="Helvetica Neue" panose="02000503000000020004" pitchFamily="2" charset="0"/>
              </a:rPr>
              <a:t>ReadView</a:t>
            </a:r>
            <a:r>
              <a:rPr lang="zh-CN" altLang="en-US" sz="1400" b="1" dirty="0">
                <a:solidFill>
                  <a:srgbClr val="FFE79A"/>
                </a:solidFill>
                <a:latin typeface="Helvetica Neue" panose="02000503000000020004" pitchFamily="2" charset="0"/>
              </a:rPr>
              <a:t> 时还在活跃或还未创建的事务</a:t>
            </a:r>
            <a:r>
              <a:rPr lang="en-US" altLang="zh-CN" sz="1400" b="1" dirty="0">
                <a:solidFill>
                  <a:srgbClr val="FFE79A"/>
                </a:solidFill>
                <a:latin typeface="Helvetica Neue" panose="02000503000000020004" pitchFamily="2" charset="0"/>
              </a:rPr>
              <a:t>id</a:t>
            </a:r>
            <a:r>
              <a:rPr lang="zh-CN" altLang="en-US" sz="1400" b="1" dirty="0">
                <a:solidFill>
                  <a:srgbClr val="FFE79A"/>
                </a:solidFill>
                <a:latin typeface="Helvetica Neue" panose="02000503000000020004" pitchFamily="2" charset="0"/>
              </a:rPr>
              <a:t>，那么这个版本不可见，因为这个版本的提交一定在 </a:t>
            </a:r>
            <a:r>
              <a:rPr lang="en-US" altLang="zh-CN" sz="1400" b="1" dirty="0">
                <a:solidFill>
                  <a:srgbClr val="FFE79A"/>
                </a:solidFill>
                <a:latin typeface="Helvetica Neue" panose="02000503000000020004" pitchFamily="2" charset="0"/>
              </a:rPr>
              <a:t>Read</a:t>
            </a:r>
            <a:r>
              <a:rPr lang="zh-CN" altLang="en-US" sz="1400" b="1" dirty="0">
                <a:solidFill>
                  <a:srgbClr val="FFE79A"/>
                </a:solidFill>
                <a:latin typeface="Helvetica Neue" panose="02000503000000020004" pitchFamily="2" charset="0"/>
              </a:rPr>
              <a:t> </a:t>
            </a:r>
            <a:r>
              <a:rPr lang="en-US" altLang="zh-CN" sz="1400" b="1" dirty="0">
                <a:solidFill>
                  <a:srgbClr val="FFE79A"/>
                </a:solidFill>
                <a:latin typeface="Helvetica Neue" panose="02000503000000020004" pitchFamily="2" charset="0"/>
              </a:rPr>
              <a:t>View</a:t>
            </a:r>
            <a:r>
              <a:rPr lang="zh-CN" altLang="en-US" sz="1400" b="1" dirty="0">
                <a:solidFill>
                  <a:srgbClr val="FFE79A"/>
                </a:solidFill>
                <a:latin typeface="Helvetica Neue" panose="02000503000000020004" pitchFamily="2" charset="0"/>
              </a:rPr>
              <a:t> 创建之后。</a:t>
            </a:r>
            <a:endParaRPr lang="en-US" altLang="zh-CN" sz="1400" b="1" dirty="0">
              <a:solidFill>
                <a:srgbClr val="FFE79A"/>
              </a:solidFill>
              <a:latin typeface="Helvetica Neue" panose="02000503000000020004" pitchFamily="2" charset="0"/>
            </a:endParaRPr>
          </a:p>
          <a:p>
            <a:pPr marL="285750" indent="-285750">
              <a:lnSpc>
                <a:spcPct val="150000"/>
              </a:lnSpc>
              <a:buFontTx/>
              <a:buChar char="-"/>
            </a:pPr>
            <a:r>
              <a:rPr lang="zh-CN" altLang="en-US" sz="1400" b="1" dirty="0">
                <a:solidFill>
                  <a:srgbClr val="FFE79A"/>
                </a:solidFill>
                <a:latin typeface="Helvetica Neue" panose="02000503000000020004" pitchFamily="2" charset="0"/>
              </a:rPr>
              <a:t>如果读取到的版本的事务</a:t>
            </a:r>
            <a:r>
              <a:rPr lang="en-US" altLang="zh-CN" sz="1400" b="1" dirty="0">
                <a:solidFill>
                  <a:srgbClr val="FFE79A"/>
                </a:solidFill>
                <a:latin typeface="Helvetica Neue" panose="02000503000000020004" pitchFamily="2" charset="0"/>
              </a:rPr>
              <a:t>id</a:t>
            </a:r>
            <a:r>
              <a:rPr lang="zh-CN" altLang="en-US" sz="1400" b="1" dirty="0">
                <a:solidFill>
                  <a:srgbClr val="FFE79A"/>
                </a:solidFill>
                <a:latin typeface="Helvetica Neue" panose="02000503000000020004" pitchFamily="2" charset="0"/>
              </a:rPr>
              <a:t>等于创建 </a:t>
            </a:r>
            <a:r>
              <a:rPr lang="en-US" altLang="zh-CN" sz="1400" b="1" dirty="0">
                <a:solidFill>
                  <a:srgbClr val="FFE79A"/>
                </a:solidFill>
                <a:latin typeface="Helvetica Neue" panose="02000503000000020004" pitchFamily="2" charset="0"/>
              </a:rPr>
              <a:t>Read</a:t>
            </a:r>
            <a:r>
              <a:rPr lang="zh-CN" altLang="en-US" sz="1400" b="1" dirty="0">
                <a:solidFill>
                  <a:srgbClr val="FFE79A"/>
                </a:solidFill>
                <a:latin typeface="Helvetica Neue" panose="02000503000000020004" pitchFamily="2" charset="0"/>
              </a:rPr>
              <a:t> </a:t>
            </a:r>
            <a:r>
              <a:rPr lang="en-US" altLang="zh-CN" sz="1400" b="1" dirty="0">
                <a:solidFill>
                  <a:srgbClr val="FFE79A"/>
                </a:solidFill>
                <a:latin typeface="Helvetica Neue" panose="02000503000000020004" pitchFamily="2" charset="0"/>
              </a:rPr>
              <a:t>View</a:t>
            </a:r>
            <a:r>
              <a:rPr lang="zh-CN" altLang="en-US" sz="1400" b="1" dirty="0">
                <a:solidFill>
                  <a:srgbClr val="FFE79A"/>
                </a:solidFill>
                <a:latin typeface="Helvetica Neue" panose="02000503000000020004" pitchFamily="2" charset="0"/>
              </a:rPr>
              <a:t> 的事务</a:t>
            </a:r>
            <a:r>
              <a:rPr lang="en-US" altLang="zh-CN" sz="1400" b="1" dirty="0">
                <a:solidFill>
                  <a:srgbClr val="FFE79A"/>
                </a:solidFill>
                <a:latin typeface="Helvetica Neue" panose="02000503000000020004" pitchFamily="2" charset="0"/>
              </a:rPr>
              <a:t>id</a:t>
            </a:r>
            <a:r>
              <a:rPr lang="zh-CN" altLang="en-US" sz="1400" b="1" dirty="0">
                <a:solidFill>
                  <a:srgbClr val="FFE79A"/>
                </a:solidFill>
                <a:latin typeface="Helvetica Neue" panose="02000503000000020004" pitchFamily="2" charset="0"/>
              </a:rPr>
              <a:t>，那么该版本可见。</a:t>
            </a:r>
            <a:endParaRPr lang="en-US" altLang="zh-CN" sz="1400" b="1" dirty="0">
              <a:solidFill>
                <a:srgbClr val="FFE79A"/>
              </a:solidFill>
              <a:latin typeface="Helvetica Neue" panose="02000503000000020004" pitchFamily="2" charset="0"/>
            </a:endParaRPr>
          </a:p>
        </p:txBody>
      </p:sp>
      <p:pic>
        <p:nvPicPr>
          <p:cNvPr id="6" name="图片 5">
            <a:extLst>
              <a:ext uri="{FF2B5EF4-FFF2-40B4-BE49-F238E27FC236}">
                <a16:creationId xmlns:a16="http://schemas.microsoft.com/office/drawing/2014/main" id="{A77C12E2-7982-9177-4EFE-1ECD7D16F180}"/>
              </a:ext>
            </a:extLst>
          </p:cNvPr>
          <p:cNvPicPr>
            <a:picLocks noChangeAspect="1"/>
          </p:cNvPicPr>
          <p:nvPr/>
        </p:nvPicPr>
        <p:blipFill>
          <a:blip r:embed="rId2"/>
          <a:stretch>
            <a:fillRect/>
          </a:stretch>
        </p:blipFill>
        <p:spPr>
          <a:xfrm>
            <a:off x="5331003" y="3993198"/>
            <a:ext cx="6591959" cy="2182709"/>
          </a:xfrm>
          <a:prstGeom prst="rect">
            <a:avLst/>
          </a:prstGeom>
        </p:spPr>
      </p:pic>
      <p:pic>
        <p:nvPicPr>
          <p:cNvPr id="7" name="图片 6">
            <a:extLst>
              <a:ext uri="{FF2B5EF4-FFF2-40B4-BE49-F238E27FC236}">
                <a16:creationId xmlns:a16="http://schemas.microsoft.com/office/drawing/2014/main" id="{EDA3250B-DDDB-8275-7033-39433AD04061}"/>
              </a:ext>
            </a:extLst>
          </p:cNvPr>
          <p:cNvPicPr>
            <a:picLocks noChangeAspect="1"/>
          </p:cNvPicPr>
          <p:nvPr/>
        </p:nvPicPr>
        <p:blipFill>
          <a:blip r:embed="rId3"/>
          <a:stretch>
            <a:fillRect/>
          </a:stretch>
        </p:blipFill>
        <p:spPr>
          <a:xfrm>
            <a:off x="269038" y="3993198"/>
            <a:ext cx="4744155" cy="2182975"/>
          </a:xfrm>
          <a:prstGeom prst="rect">
            <a:avLst/>
          </a:prstGeom>
        </p:spPr>
      </p:pic>
    </p:spTree>
    <p:extLst>
      <p:ext uri="{BB962C8B-B14F-4D97-AF65-F5344CB8AC3E}">
        <p14:creationId xmlns:p14="http://schemas.microsoft.com/office/powerpoint/2010/main" val="4266180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事务隔离级别实现的关键 </a:t>
            </a:r>
            <a:r>
              <a:rPr lang="en-US" altLang="zh-CN" sz="4800" b="1" dirty="0">
                <a:latin typeface="Helvetica Neue" panose="02000503000000020004" pitchFamily="2" charset="0"/>
              </a:rPr>
              <a:t>-</a:t>
            </a:r>
            <a:r>
              <a:rPr lang="zh-CN" altLang="en-US" sz="4800" b="1" dirty="0">
                <a:latin typeface="Helvetica Neue" panose="02000503000000020004" pitchFamily="2" charset="0"/>
              </a:rPr>
              <a:t> </a:t>
            </a:r>
            <a:r>
              <a:rPr lang="en-US" altLang="zh-CN" sz="4800" b="1" dirty="0">
                <a:latin typeface="Helvetica Neue" panose="02000503000000020004" pitchFamily="2" charset="0"/>
              </a:rPr>
              <a:t>MVCC</a:t>
            </a:r>
            <a:endParaRPr lang="zh-CN" altLang="en-US" dirty="0"/>
          </a:p>
        </p:txBody>
      </p:sp>
      <p:sp>
        <p:nvSpPr>
          <p:cNvPr id="4" name="文本框 3">
            <a:extLst>
              <a:ext uri="{FF2B5EF4-FFF2-40B4-BE49-F238E27FC236}">
                <a16:creationId xmlns:a16="http://schemas.microsoft.com/office/drawing/2014/main" id="{60219C1E-A5A7-0D0E-390A-3E602AE10923}"/>
              </a:ext>
            </a:extLst>
          </p:cNvPr>
          <p:cNvSpPr txBox="1"/>
          <p:nvPr/>
        </p:nvSpPr>
        <p:spPr>
          <a:xfrm>
            <a:off x="668692" y="1317380"/>
            <a:ext cx="10932628" cy="4577022"/>
          </a:xfrm>
          <a:prstGeom prst="rect">
            <a:avLst/>
          </a:prstGeom>
          <a:noFill/>
        </p:spPr>
        <p:txBody>
          <a:bodyPr wrap="square">
            <a:spAutoFit/>
          </a:bodyPr>
          <a:lstStyle/>
          <a:p>
            <a:pPr>
              <a:lnSpc>
                <a:spcPct val="150000"/>
              </a:lnSpc>
            </a:pPr>
            <a:r>
              <a:rPr lang="en-US" altLang="zh-CN" b="1" dirty="0">
                <a:solidFill>
                  <a:schemeClr val="bg1"/>
                </a:solidFill>
                <a:latin typeface="Helvetica Neue" panose="02000503000000020004" pitchFamily="2" charset="0"/>
              </a:rPr>
              <a:t>MVCC</a:t>
            </a:r>
            <a:r>
              <a:rPr lang="zh-CN" altLang="en-US" b="1" dirty="0">
                <a:solidFill>
                  <a:schemeClr val="bg1"/>
                </a:solidFill>
                <a:latin typeface="Helvetica Neue" panose="02000503000000020004" pitchFamily="2" charset="0"/>
              </a:rPr>
              <a:t>实现的关键知识点</a:t>
            </a:r>
            <a:endParaRPr lang="en-US" altLang="zh-CN" b="1" dirty="0">
              <a:solidFill>
                <a:srgbClr val="FFE79A"/>
              </a:solidFill>
              <a:latin typeface="Helvetica Neue" panose="02000503000000020004" pitchFamily="2" charset="0"/>
            </a:endParaRPr>
          </a:p>
          <a:p>
            <a:pPr>
              <a:lnSpc>
                <a:spcPct val="150000"/>
              </a:lnSpc>
            </a:pPr>
            <a:r>
              <a:rPr lang="en-US" altLang="zh-CN" b="1" dirty="0">
                <a:solidFill>
                  <a:srgbClr val="FFE79A"/>
                </a:solidFill>
                <a:latin typeface="Helvetica Neue" panose="02000503000000020004" pitchFamily="2" charset="0"/>
              </a:rPr>
              <a:t>Read</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View</a:t>
            </a:r>
            <a:r>
              <a:rPr lang="zh-CN" altLang="en-US" b="1" dirty="0">
                <a:solidFill>
                  <a:srgbClr val="FFE79A"/>
                </a:solidFill>
                <a:latin typeface="Helvetica Neue" panose="02000503000000020004" pitchFamily="2" charset="0"/>
              </a:rPr>
              <a:t> 匹配规则：</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zh-CN" altLang="en-US" sz="1600" b="1" dirty="0">
                <a:solidFill>
                  <a:srgbClr val="FFE79A"/>
                </a:solidFill>
                <a:latin typeface="Helvetica Neue" panose="02000503000000020004" pitchFamily="2" charset="0"/>
              </a:rPr>
              <a:t>如果数据事务</a:t>
            </a:r>
            <a:r>
              <a:rPr lang="en" altLang="zh-CN" sz="1600" b="1" dirty="0">
                <a:solidFill>
                  <a:srgbClr val="FFE79A"/>
                </a:solidFill>
                <a:latin typeface="Helvetica Neue" panose="02000503000000020004" pitchFamily="2" charset="0"/>
              </a:rPr>
              <a:t>ID </a:t>
            </a:r>
            <a:r>
              <a:rPr lang="en" altLang="zh-CN" sz="1600" dirty="0" err="1">
                <a:solidFill>
                  <a:schemeClr val="bg1"/>
                </a:solidFill>
                <a:latin typeface="Helvetica Neue" panose="02000503000000020004" pitchFamily="2" charset="0"/>
              </a:rPr>
              <a:t>trx_id</a:t>
            </a:r>
            <a:r>
              <a:rPr lang="en" altLang="zh-CN" sz="1600" dirty="0">
                <a:solidFill>
                  <a:schemeClr val="bg1"/>
                </a:solidFill>
                <a:latin typeface="Helvetica Neue" panose="02000503000000020004" pitchFamily="2" charset="0"/>
              </a:rPr>
              <a:t> &lt; </a:t>
            </a:r>
            <a:r>
              <a:rPr lang="en" altLang="zh-CN" sz="1600" dirty="0" err="1">
                <a:solidFill>
                  <a:schemeClr val="bg1"/>
                </a:solidFill>
                <a:latin typeface="Helvetica Neue" panose="02000503000000020004" pitchFamily="2" charset="0"/>
              </a:rPr>
              <a:t>min_limit_id</a:t>
            </a:r>
            <a:r>
              <a:rPr lang="zh-CN" altLang="en" sz="1600" b="1" dirty="0">
                <a:solidFill>
                  <a:srgbClr val="FFE79A"/>
                </a:solidFill>
                <a:latin typeface="Helvetica Neue" panose="02000503000000020004" pitchFamily="2" charset="0"/>
              </a:rPr>
              <a:t>，</a:t>
            </a:r>
            <a:r>
              <a:rPr lang="zh-CN" altLang="en-US" sz="1600" b="1" dirty="0">
                <a:solidFill>
                  <a:srgbClr val="FFE79A"/>
                </a:solidFill>
                <a:latin typeface="Helvetica Neue" panose="02000503000000020004" pitchFamily="2" charset="0"/>
              </a:rPr>
              <a:t>表明生成该版本的事务在生成</a:t>
            </a:r>
            <a:r>
              <a:rPr lang="en" altLang="zh-CN" sz="1600" b="1" dirty="0">
                <a:solidFill>
                  <a:srgbClr val="FFE79A"/>
                </a:solidFill>
                <a:latin typeface="Helvetica Neue" panose="02000503000000020004" pitchFamily="2" charset="0"/>
              </a:rPr>
              <a:t>Read View</a:t>
            </a:r>
            <a:r>
              <a:rPr lang="zh-CN" altLang="en-US" sz="1600" b="1" dirty="0">
                <a:solidFill>
                  <a:srgbClr val="FFE79A"/>
                </a:solidFill>
                <a:latin typeface="Helvetica Neue" panose="02000503000000020004" pitchFamily="2" charset="0"/>
              </a:rPr>
              <a:t>前就已经提交了，所以该版本对当前读操作可见。</a:t>
            </a:r>
            <a:endParaRPr lang="en-US" altLang="zh-CN" sz="1600" b="1" dirty="0">
              <a:solidFill>
                <a:srgbClr val="FFE79A"/>
              </a:solidFill>
              <a:latin typeface="Helvetica Neue" panose="02000503000000020004" pitchFamily="2" charset="0"/>
            </a:endParaRPr>
          </a:p>
          <a:p>
            <a:pPr marL="285750" indent="-285750">
              <a:lnSpc>
                <a:spcPct val="150000"/>
              </a:lnSpc>
              <a:buFontTx/>
              <a:buChar char="-"/>
            </a:pPr>
            <a:r>
              <a:rPr lang="zh-CN" altLang="en-US" sz="1600" b="1" dirty="0">
                <a:solidFill>
                  <a:srgbClr val="FFE79A"/>
                </a:solidFill>
                <a:latin typeface="Helvetica Neue" panose="02000503000000020004" pitchFamily="2" charset="0"/>
              </a:rPr>
              <a:t>如果 </a:t>
            </a:r>
            <a:r>
              <a:rPr lang="en" altLang="zh-CN" sz="1600" dirty="0" err="1">
                <a:solidFill>
                  <a:schemeClr val="bg1"/>
                </a:solidFill>
                <a:latin typeface="Helvetica Neue" panose="02000503000000020004" pitchFamily="2" charset="0"/>
              </a:rPr>
              <a:t>trx_id</a:t>
            </a:r>
            <a:r>
              <a:rPr lang="en" altLang="zh-CN" sz="1600" dirty="0">
                <a:solidFill>
                  <a:schemeClr val="bg1"/>
                </a:solidFill>
                <a:latin typeface="Helvetica Neue" panose="02000503000000020004" pitchFamily="2" charset="0"/>
              </a:rPr>
              <a:t>&gt;= </a:t>
            </a:r>
            <a:r>
              <a:rPr lang="en" altLang="zh-CN" sz="1600" dirty="0" err="1">
                <a:solidFill>
                  <a:schemeClr val="bg1"/>
                </a:solidFill>
                <a:latin typeface="Helvetica Neue" panose="02000503000000020004" pitchFamily="2" charset="0"/>
              </a:rPr>
              <a:t>max_limit_id</a:t>
            </a:r>
            <a:r>
              <a:rPr lang="zh-CN" altLang="en-US" sz="1600" dirty="0">
                <a:solidFill>
                  <a:srgbClr val="FFE79A"/>
                </a:solidFill>
                <a:latin typeface="Helvetica Neue" panose="02000503000000020004" pitchFamily="2" charset="0"/>
              </a:rPr>
              <a:t> </a:t>
            </a:r>
            <a:r>
              <a:rPr lang="zh-CN" altLang="en" sz="1600" b="1" dirty="0">
                <a:solidFill>
                  <a:srgbClr val="FFE79A"/>
                </a:solidFill>
                <a:latin typeface="Helvetica Neue" panose="02000503000000020004" pitchFamily="2" charset="0"/>
              </a:rPr>
              <a:t>，</a:t>
            </a:r>
            <a:r>
              <a:rPr lang="zh-CN" altLang="en-US" sz="1600" b="1" dirty="0">
                <a:solidFill>
                  <a:srgbClr val="FFE79A"/>
                </a:solidFill>
                <a:latin typeface="Helvetica Neue" panose="02000503000000020004" pitchFamily="2" charset="0"/>
              </a:rPr>
              <a:t>表明生成该版本的事务在生成</a:t>
            </a:r>
            <a:r>
              <a:rPr lang="en" altLang="zh-CN" sz="1600" b="1" dirty="0" err="1">
                <a:solidFill>
                  <a:srgbClr val="FFE79A"/>
                </a:solidFill>
                <a:latin typeface="Helvetica Neue" panose="02000503000000020004" pitchFamily="2" charset="0"/>
              </a:rPr>
              <a:t>ReadView</a:t>
            </a:r>
            <a:r>
              <a:rPr lang="zh-CN" altLang="en-US" sz="1600" b="1" dirty="0">
                <a:solidFill>
                  <a:srgbClr val="FFE79A"/>
                </a:solidFill>
                <a:latin typeface="Helvetica Neue" panose="02000503000000020004" pitchFamily="2" charset="0"/>
              </a:rPr>
              <a:t>后才生成，所以该版本对当前读操作不可见。</a:t>
            </a:r>
            <a:endParaRPr lang="en-US" altLang="zh-CN" sz="1600" b="1" dirty="0">
              <a:solidFill>
                <a:srgbClr val="FFE79A"/>
              </a:solidFill>
              <a:latin typeface="Helvetica Neue" panose="02000503000000020004" pitchFamily="2" charset="0"/>
            </a:endParaRPr>
          </a:p>
          <a:p>
            <a:pPr marL="285750" indent="-285750">
              <a:lnSpc>
                <a:spcPct val="150000"/>
              </a:lnSpc>
              <a:buFontTx/>
              <a:buChar char="-"/>
            </a:pPr>
            <a:r>
              <a:rPr lang="zh-CN" altLang="en-US" sz="1600" b="1" dirty="0">
                <a:solidFill>
                  <a:srgbClr val="FFE79A"/>
                </a:solidFill>
                <a:latin typeface="Helvetica Neue" panose="02000503000000020004" pitchFamily="2" charset="0"/>
              </a:rPr>
              <a:t>如果 </a:t>
            </a:r>
            <a:r>
              <a:rPr lang="en" altLang="zh-CN" sz="1600" dirty="0" err="1">
                <a:solidFill>
                  <a:schemeClr val="bg1"/>
                </a:solidFill>
                <a:latin typeface="Helvetica Neue" panose="02000503000000020004" pitchFamily="2" charset="0"/>
              </a:rPr>
              <a:t>min_limit_id</a:t>
            </a:r>
            <a:r>
              <a:rPr lang="en" altLang="zh-CN" sz="1600" dirty="0">
                <a:solidFill>
                  <a:schemeClr val="bg1"/>
                </a:solidFill>
                <a:latin typeface="Helvetica Neue" panose="02000503000000020004" pitchFamily="2" charset="0"/>
              </a:rPr>
              <a:t> =&lt;</a:t>
            </a:r>
            <a:r>
              <a:rPr lang="zh-CN" altLang="en-US" sz="1600" dirty="0">
                <a:solidFill>
                  <a:schemeClr val="bg1"/>
                </a:solidFill>
                <a:latin typeface="Helvetica Neue" panose="02000503000000020004" pitchFamily="2" charset="0"/>
              </a:rPr>
              <a:t> </a:t>
            </a:r>
            <a:r>
              <a:rPr lang="en" altLang="zh-CN" sz="1600" dirty="0" err="1">
                <a:solidFill>
                  <a:schemeClr val="bg1"/>
                </a:solidFill>
                <a:latin typeface="Helvetica Neue" panose="02000503000000020004" pitchFamily="2" charset="0"/>
              </a:rPr>
              <a:t>trx_id</a:t>
            </a:r>
            <a:r>
              <a:rPr lang="zh-CN" altLang="en-US" sz="1600" dirty="0">
                <a:solidFill>
                  <a:schemeClr val="bg1"/>
                </a:solidFill>
                <a:latin typeface="Helvetica Neue" panose="02000503000000020004" pitchFamily="2" charset="0"/>
              </a:rPr>
              <a:t> </a:t>
            </a:r>
            <a:r>
              <a:rPr lang="en" altLang="zh-CN" sz="1600" dirty="0">
                <a:solidFill>
                  <a:schemeClr val="bg1"/>
                </a:solidFill>
                <a:latin typeface="Helvetica Neue" panose="02000503000000020004" pitchFamily="2" charset="0"/>
              </a:rPr>
              <a:t>&lt; </a:t>
            </a:r>
            <a:r>
              <a:rPr lang="en" altLang="zh-CN" sz="1600" dirty="0" err="1">
                <a:solidFill>
                  <a:schemeClr val="bg1"/>
                </a:solidFill>
                <a:latin typeface="Helvetica Neue" panose="02000503000000020004" pitchFamily="2" charset="0"/>
              </a:rPr>
              <a:t>max_limit_id</a:t>
            </a:r>
            <a:r>
              <a:rPr lang="zh-CN" altLang="en-US" sz="1600" b="1" dirty="0">
                <a:solidFill>
                  <a:srgbClr val="FFE79A"/>
                </a:solidFill>
                <a:latin typeface="Helvetica Neue" panose="02000503000000020004" pitchFamily="2" charset="0"/>
              </a:rPr>
              <a:t>，需要分</a:t>
            </a:r>
            <a:r>
              <a:rPr lang="en-US" altLang="zh-CN" sz="1600" b="1" dirty="0">
                <a:solidFill>
                  <a:srgbClr val="FFE79A"/>
                </a:solidFill>
                <a:latin typeface="Helvetica Neue" panose="02000503000000020004" pitchFamily="2" charset="0"/>
              </a:rPr>
              <a:t>3</a:t>
            </a:r>
            <a:r>
              <a:rPr lang="zh-CN" altLang="en-US" sz="1600" b="1" dirty="0">
                <a:solidFill>
                  <a:srgbClr val="FFE79A"/>
                </a:solidFill>
                <a:latin typeface="Helvetica Neue" panose="02000503000000020004" pitchFamily="2" charset="0"/>
              </a:rPr>
              <a:t>种情况讨论</a:t>
            </a:r>
            <a:endParaRPr lang="en-US" altLang="zh-CN" sz="1600" b="1" dirty="0">
              <a:solidFill>
                <a:srgbClr val="FFE79A"/>
              </a:solidFill>
              <a:latin typeface="Helvetica Neue" panose="02000503000000020004" pitchFamily="2" charset="0"/>
            </a:endParaRPr>
          </a:p>
          <a:p>
            <a:pPr marL="742950" lvl="1" indent="-285750">
              <a:lnSpc>
                <a:spcPct val="150000"/>
              </a:lnSpc>
              <a:buFontTx/>
              <a:buChar char="-"/>
            </a:pPr>
            <a:r>
              <a:rPr lang="zh-CN" altLang="en-US" sz="1600" b="1" dirty="0">
                <a:solidFill>
                  <a:srgbClr val="FFE79A"/>
                </a:solidFill>
                <a:latin typeface="Helvetica Neue" panose="02000503000000020004" pitchFamily="2" charset="0"/>
              </a:rPr>
              <a:t>如果</a:t>
            </a:r>
            <a:r>
              <a:rPr lang="en" altLang="zh-CN" sz="1600" dirty="0" err="1">
                <a:solidFill>
                  <a:schemeClr val="bg1"/>
                </a:solidFill>
                <a:latin typeface="Helvetica Neue" panose="02000503000000020004" pitchFamily="2" charset="0"/>
              </a:rPr>
              <a:t>m_ids</a:t>
            </a:r>
            <a:r>
              <a:rPr lang="zh-CN" altLang="en-US" sz="1600" b="1" dirty="0">
                <a:solidFill>
                  <a:srgbClr val="FFE79A"/>
                </a:solidFill>
                <a:latin typeface="Helvetica Neue" panose="02000503000000020004" pitchFamily="2" charset="0"/>
              </a:rPr>
              <a:t>不包含</a:t>
            </a:r>
            <a:r>
              <a:rPr lang="en" altLang="zh-CN" sz="1600" dirty="0" err="1">
                <a:solidFill>
                  <a:schemeClr val="bg1"/>
                </a:solidFill>
                <a:latin typeface="Helvetica Neue" panose="02000503000000020004" pitchFamily="2" charset="0"/>
              </a:rPr>
              <a:t>trx_id</a:t>
            </a:r>
            <a:r>
              <a:rPr lang="zh-CN" altLang="en" sz="1600" b="1" dirty="0">
                <a:solidFill>
                  <a:srgbClr val="FFE79A"/>
                </a:solidFill>
                <a:latin typeface="Helvetica Neue" panose="02000503000000020004" pitchFamily="2" charset="0"/>
              </a:rPr>
              <a:t>，</a:t>
            </a:r>
            <a:r>
              <a:rPr lang="zh-CN" altLang="en-US" sz="1600" b="1" dirty="0">
                <a:solidFill>
                  <a:srgbClr val="FFE79A"/>
                </a:solidFill>
                <a:latin typeface="Helvetica Neue" panose="02000503000000020004" pitchFamily="2" charset="0"/>
              </a:rPr>
              <a:t>则说明你这个事务在</a:t>
            </a:r>
            <a:r>
              <a:rPr lang="en" altLang="zh-CN" sz="1600" b="1" dirty="0">
                <a:solidFill>
                  <a:srgbClr val="FFE79A"/>
                </a:solidFill>
                <a:latin typeface="Helvetica Neue" panose="02000503000000020004" pitchFamily="2" charset="0"/>
              </a:rPr>
              <a:t>Read View</a:t>
            </a:r>
            <a:r>
              <a:rPr lang="zh-CN" altLang="en-US" sz="1600" b="1" dirty="0">
                <a:solidFill>
                  <a:srgbClr val="FFE79A"/>
                </a:solidFill>
                <a:latin typeface="Helvetica Neue" panose="02000503000000020004" pitchFamily="2" charset="0"/>
              </a:rPr>
              <a:t>生成之前就已经提交了修改的结果，该版本对当前读操作可见。</a:t>
            </a:r>
            <a:endParaRPr lang="en-US" altLang="zh-CN" sz="1600" b="1" dirty="0">
              <a:solidFill>
                <a:srgbClr val="FFE79A"/>
              </a:solidFill>
              <a:latin typeface="Helvetica Neue" panose="02000503000000020004" pitchFamily="2" charset="0"/>
            </a:endParaRPr>
          </a:p>
          <a:p>
            <a:pPr marL="742950" lvl="1" indent="-285750">
              <a:lnSpc>
                <a:spcPct val="150000"/>
              </a:lnSpc>
              <a:buFontTx/>
              <a:buChar char="-"/>
            </a:pPr>
            <a:r>
              <a:rPr lang="zh-CN" altLang="en-US" sz="1600" b="1" dirty="0">
                <a:solidFill>
                  <a:srgbClr val="FFE79A"/>
                </a:solidFill>
                <a:latin typeface="Helvetica Neue" panose="02000503000000020004" pitchFamily="2" charset="0"/>
              </a:rPr>
              <a:t>如果</a:t>
            </a:r>
            <a:r>
              <a:rPr lang="en" altLang="zh-CN" sz="1600" dirty="0" err="1">
                <a:solidFill>
                  <a:schemeClr val="bg1"/>
                </a:solidFill>
                <a:latin typeface="Helvetica Neue" panose="02000503000000020004" pitchFamily="2" charset="0"/>
              </a:rPr>
              <a:t>m_ids</a:t>
            </a:r>
            <a:r>
              <a:rPr lang="zh-CN" altLang="en-US" sz="1600" b="1" dirty="0">
                <a:solidFill>
                  <a:srgbClr val="FFE79A"/>
                </a:solidFill>
                <a:latin typeface="Helvetica Neue" panose="02000503000000020004" pitchFamily="2" charset="0"/>
              </a:rPr>
              <a:t>包含</a:t>
            </a:r>
            <a:r>
              <a:rPr lang="en" altLang="zh-CN" sz="1600" dirty="0" err="1">
                <a:solidFill>
                  <a:schemeClr val="bg1"/>
                </a:solidFill>
                <a:latin typeface="Helvetica Neue" panose="02000503000000020004" pitchFamily="2" charset="0"/>
              </a:rPr>
              <a:t>trx_id</a:t>
            </a:r>
            <a:r>
              <a:rPr lang="en" altLang="zh-CN" sz="1600" b="1" dirty="0">
                <a:solidFill>
                  <a:srgbClr val="FFE79A"/>
                </a:solidFill>
                <a:latin typeface="Helvetica Neue" panose="02000503000000020004" pitchFamily="2" charset="0"/>
              </a:rPr>
              <a:t>,</a:t>
            </a:r>
            <a:r>
              <a:rPr lang="zh-CN" altLang="en-US" sz="1600" b="1" dirty="0">
                <a:solidFill>
                  <a:srgbClr val="FFE79A"/>
                </a:solidFill>
                <a:latin typeface="Helvetica Neue" panose="02000503000000020004" pitchFamily="2" charset="0"/>
              </a:rPr>
              <a:t>则代表</a:t>
            </a:r>
            <a:r>
              <a:rPr lang="en" altLang="zh-CN" sz="1600" b="1" dirty="0">
                <a:solidFill>
                  <a:srgbClr val="FFE79A"/>
                </a:solidFill>
                <a:latin typeface="Helvetica Neue" panose="02000503000000020004" pitchFamily="2" charset="0"/>
              </a:rPr>
              <a:t>Read View</a:t>
            </a:r>
            <a:r>
              <a:rPr lang="zh-CN" altLang="en-US" sz="1600" b="1" dirty="0">
                <a:solidFill>
                  <a:srgbClr val="FFE79A"/>
                </a:solidFill>
                <a:latin typeface="Helvetica Neue" panose="02000503000000020004" pitchFamily="2" charset="0"/>
              </a:rPr>
              <a:t>生成时刻，这个事务还未提交，但是如果数据的</a:t>
            </a:r>
            <a:r>
              <a:rPr lang="en" altLang="zh-CN" sz="1600" dirty="0" err="1">
                <a:solidFill>
                  <a:schemeClr val="bg1"/>
                </a:solidFill>
                <a:latin typeface="Helvetica Neue" panose="02000503000000020004" pitchFamily="2" charset="0"/>
              </a:rPr>
              <a:t>trx_id</a:t>
            </a:r>
            <a:r>
              <a:rPr lang="zh-CN" altLang="en-US" sz="1600" b="1" dirty="0">
                <a:solidFill>
                  <a:srgbClr val="FFE79A"/>
                </a:solidFill>
                <a:latin typeface="Helvetica Neue" panose="02000503000000020004" pitchFamily="2" charset="0"/>
              </a:rPr>
              <a:t>等于</a:t>
            </a:r>
            <a:r>
              <a:rPr lang="en" altLang="zh-CN" sz="1600" dirty="0" err="1">
                <a:solidFill>
                  <a:schemeClr val="bg1"/>
                </a:solidFill>
                <a:latin typeface="Helvetica Neue" panose="02000503000000020004" pitchFamily="2" charset="0"/>
              </a:rPr>
              <a:t>creator_trx_id</a:t>
            </a:r>
            <a:r>
              <a:rPr lang="zh-CN" altLang="en-US" sz="1600" b="1" dirty="0">
                <a:solidFill>
                  <a:srgbClr val="FFE79A"/>
                </a:solidFill>
                <a:latin typeface="Helvetica Neue" panose="02000503000000020004" pitchFamily="2" charset="0"/>
              </a:rPr>
              <a:t>的话，表明数据是自己生成的，因此该版本对当前读操作可见。</a:t>
            </a:r>
            <a:endParaRPr lang="en-US" altLang="zh-CN" sz="1600" b="1" dirty="0">
              <a:solidFill>
                <a:srgbClr val="FFE79A"/>
              </a:solidFill>
              <a:latin typeface="Helvetica Neue" panose="02000503000000020004" pitchFamily="2" charset="0"/>
            </a:endParaRPr>
          </a:p>
          <a:p>
            <a:pPr marL="742950" lvl="1" indent="-285750">
              <a:lnSpc>
                <a:spcPct val="150000"/>
              </a:lnSpc>
              <a:buFontTx/>
              <a:buChar char="-"/>
            </a:pPr>
            <a:r>
              <a:rPr lang="zh-CN" altLang="en-US" sz="1600" b="1" dirty="0">
                <a:solidFill>
                  <a:srgbClr val="FFE79A"/>
                </a:solidFill>
                <a:latin typeface="Helvetica Neue" panose="02000503000000020004" pitchFamily="2" charset="0"/>
              </a:rPr>
              <a:t>如果</a:t>
            </a:r>
            <a:r>
              <a:rPr lang="en" altLang="zh-CN" sz="1600" dirty="0" err="1">
                <a:solidFill>
                  <a:schemeClr val="bg1"/>
                </a:solidFill>
                <a:latin typeface="Helvetica Neue" panose="02000503000000020004" pitchFamily="2" charset="0"/>
              </a:rPr>
              <a:t>m_ids</a:t>
            </a:r>
            <a:r>
              <a:rPr lang="zh-CN" altLang="en-US" sz="1600" b="1" dirty="0">
                <a:solidFill>
                  <a:srgbClr val="FFE79A"/>
                </a:solidFill>
                <a:latin typeface="Helvetica Neue" panose="02000503000000020004" pitchFamily="2" charset="0"/>
              </a:rPr>
              <a:t>包含</a:t>
            </a:r>
            <a:r>
              <a:rPr lang="en" altLang="zh-CN" sz="1600" dirty="0" err="1">
                <a:solidFill>
                  <a:schemeClr val="bg1"/>
                </a:solidFill>
                <a:latin typeface="Helvetica Neue" panose="02000503000000020004" pitchFamily="2" charset="0"/>
              </a:rPr>
              <a:t>trx_id</a:t>
            </a:r>
            <a:r>
              <a:rPr lang="zh-CN" altLang="en" sz="1600" b="1" dirty="0">
                <a:solidFill>
                  <a:srgbClr val="FFE79A"/>
                </a:solidFill>
                <a:latin typeface="Helvetica Neue" panose="02000503000000020004" pitchFamily="2" charset="0"/>
              </a:rPr>
              <a:t>，</a:t>
            </a:r>
            <a:r>
              <a:rPr lang="zh-CN" altLang="en-US" sz="1600" b="1" dirty="0">
                <a:solidFill>
                  <a:srgbClr val="FFE79A"/>
                </a:solidFill>
                <a:latin typeface="Helvetica Neue" panose="02000503000000020004" pitchFamily="2" charset="0"/>
              </a:rPr>
              <a:t>并且</a:t>
            </a:r>
            <a:r>
              <a:rPr lang="en" altLang="zh-CN" sz="1600" dirty="0" err="1">
                <a:solidFill>
                  <a:schemeClr val="bg1"/>
                </a:solidFill>
                <a:latin typeface="Helvetica Neue" panose="02000503000000020004" pitchFamily="2" charset="0"/>
              </a:rPr>
              <a:t>trx_id</a:t>
            </a:r>
            <a:r>
              <a:rPr lang="zh-CN" altLang="en-US" sz="1600" b="1" dirty="0">
                <a:solidFill>
                  <a:srgbClr val="FFE79A"/>
                </a:solidFill>
                <a:latin typeface="Helvetica Neue" panose="02000503000000020004" pitchFamily="2" charset="0"/>
              </a:rPr>
              <a:t>不等于</a:t>
            </a:r>
            <a:r>
              <a:rPr lang="en" altLang="zh-CN" sz="1600" dirty="0" err="1">
                <a:solidFill>
                  <a:schemeClr val="bg1"/>
                </a:solidFill>
                <a:latin typeface="Helvetica Neue" panose="02000503000000020004" pitchFamily="2" charset="0"/>
              </a:rPr>
              <a:t>creator_trx_id</a:t>
            </a:r>
            <a:r>
              <a:rPr lang="zh-CN" altLang="en" sz="1600" b="1" dirty="0">
                <a:solidFill>
                  <a:srgbClr val="FFE79A"/>
                </a:solidFill>
                <a:latin typeface="Helvetica Neue" panose="02000503000000020004" pitchFamily="2" charset="0"/>
              </a:rPr>
              <a:t>，</a:t>
            </a:r>
            <a:r>
              <a:rPr lang="zh-CN" altLang="en-US" sz="1600" b="1" dirty="0">
                <a:solidFill>
                  <a:srgbClr val="FFE79A"/>
                </a:solidFill>
                <a:latin typeface="Helvetica Neue" panose="02000503000000020004" pitchFamily="2" charset="0"/>
              </a:rPr>
              <a:t>则</a:t>
            </a:r>
            <a:r>
              <a:rPr lang="en" altLang="zh-CN" sz="1600" b="1" dirty="0">
                <a:solidFill>
                  <a:srgbClr val="FFE79A"/>
                </a:solidFill>
                <a:latin typeface="Helvetica Neue" panose="02000503000000020004" pitchFamily="2" charset="0"/>
              </a:rPr>
              <a:t>Read View</a:t>
            </a:r>
            <a:r>
              <a:rPr lang="zh-CN" altLang="en-US" sz="1600" b="1" dirty="0">
                <a:solidFill>
                  <a:srgbClr val="FFE79A"/>
                </a:solidFill>
                <a:latin typeface="Helvetica Neue" panose="02000503000000020004" pitchFamily="2" charset="0"/>
              </a:rPr>
              <a:t>生成时，事务未提交，并且不是自己生产的，所以该版本对当前读操作不可见。</a:t>
            </a:r>
            <a:endParaRPr lang="en-US" altLang="zh-CN" sz="1600" b="1" dirty="0">
              <a:solidFill>
                <a:srgbClr val="FFE79A"/>
              </a:solidFill>
              <a:latin typeface="Helvetica Neue" panose="02000503000000020004" pitchFamily="2" charset="0"/>
            </a:endParaRPr>
          </a:p>
        </p:txBody>
      </p:sp>
    </p:spTree>
    <p:extLst>
      <p:ext uri="{BB962C8B-B14F-4D97-AF65-F5344CB8AC3E}">
        <p14:creationId xmlns:p14="http://schemas.microsoft.com/office/powerpoint/2010/main" val="492223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事务隔离级别实现的关键 </a:t>
            </a:r>
            <a:r>
              <a:rPr lang="en-US" altLang="zh-CN" sz="4800" b="1" dirty="0">
                <a:latin typeface="Helvetica Neue" panose="02000503000000020004" pitchFamily="2" charset="0"/>
              </a:rPr>
              <a:t>-</a:t>
            </a:r>
            <a:r>
              <a:rPr lang="zh-CN" altLang="en-US" sz="4800" b="1" dirty="0">
                <a:latin typeface="Helvetica Neue" panose="02000503000000020004" pitchFamily="2" charset="0"/>
              </a:rPr>
              <a:t> </a:t>
            </a:r>
            <a:r>
              <a:rPr lang="en-US" altLang="zh-CN" sz="4800" b="1" dirty="0">
                <a:latin typeface="Helvetica Neue" panose="02000503000000020004" pitchFamily="2" charset="0"/>
              </a:rPr>
              <a:t>MVCC</a:t>
            </a:r>
            <a:endParaRPr lang="zh-CN" altLang="en-US" dirty="0"/>
          </a:p>
        </p:txBody>
      </p:sp>
      <p:sp>
        <p:nvSpPr>
          <p:cNvPr id="4" name="文本框 3">
            <a:extLst>
              <a:ext uri="{FF2B5EF4-FFF2-40B4-BE49-F238E27FC236}">
                <a16:creationId xmlns:a16="http://schemas.microsoft.com/office/drawing/2014/main" id="{60219C1E-A5A7-0D0E-390A-3E602AE10923}"/>
              </a:ext>
            </a:extLst>
          </p:cNvPr>
          <p:cNvSpPr txBox="1"/>
          <p:nvPr/>
        </p:nvSpPr>
        <p:spPr>
          <a:xfrm>
            <a:off x="668692" y="1317380"/>
            <a:ext cx="10932628" cy="878702"/>
          </a:xfrm>
          <a:prstGeom prst="rect">
            <a:avLst/>
          </a:prstGeom>
          <a:noFill/>
        </p:spPr>
        <p:txBody>
          <a:bodyPr wrap="square">
            <a:spAutoFit/>
          </a:bodyPr>
          <a:lstStyle/>
          <a:p>
            <a:pPr>
              <a:lnSpc>
                <a:spcPct val="150000"/>
              </a:lnSpc>
            </a:pPr>
            <a:r>
              <a:rPr lang="en-US" altLang="zh-CN" b="1" dirty="0">
                <a:solidFill>
                  <a:schemeClr val="bg1"/>
                </a:solidFill>
                <a:latin typeface="Helvetica Neue" panose="02000503000000020004" pitchFamily="2" charset="0"/>
              </a:rPr>
              <a:t>MVCC</a:t>
            </a:r>
            <a:r>
              <a:rPr lang="zh-CN" altLang="en-US" b="1" dirty="0">
                <a:solidFill>
                  <a:schemeClr val="bg1"/>
                </a:solidFill>
                <a:latin typeface="Helvetica Neue" panose="02000503000000020004" pitchFamily="2" charset="0"/>
              </a:rPr>
              <a:t>实现的关键知识点</a:t>
            </a:r>
            <a:endParaRPr lang="en-US" altLang="zh-CN" b="1" dirty="0">
              <a:solidFill>
                <a:srgbClr val="FFE79A"/>
              </a:solidFill>
              <a:latin typeface="Helvetica Neue" panose="02000503000000020004" pitchFamily="2" charset="0"/>
            </a:endParaRPr>
          </a:p>
          <a:p>
            <a:pPr>
              <a:lnSpc>
                <a:spcPct val="150000"/>
              </a:lnSpc>
            </a:pPr>
            <a:r>
              <a:rPr lang="en-US" altLang="zh-CN" b="1" dirty="0">
                <a:solidFill>
                  <a:srgbClr val="FFE79A"/>
                </a:solidFill>
                <a:latin typeface="Helvetica Neue" panose="02000503000000020004" pitchFamily="2" charset="0"/>
              </a:rPr>
              <a:t>Read</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View</a:t>
            </a:r>
            <a:r>
              <a:rPr lang="zh-CN" altLang="en-US" b="1" dirty="0">
                <a:solidFill>
                  <a:srgbClr val="FFE79A"/>
                </a:solidFill>
                <a:latin typeface="Helvetica Neue" panose="02000503000000020004" pitchFamily="2" charset="0"/>
              </a:rPr>
              <a:t> 的匹配规则</a:t>
            </a:r>
            <a:endParaRPr lang="en-US" altLang="zh-CN" b="1" dirty="0">
              <a:solidFill>
                <a:srgbClr val="FFE79A"/>
              </a:solidFill>
              <a:latin typeface="Helvetica Neue" panose="02000503000000020004" pitchFamily="2" charset="0"/>
            </a:endParaRPr>
          </a:p>
        </p:txBody>
      </p:sp>
      <p:pic>
        <p:nvPicPr>
          <p:cNvPr id="2" name="图片 1">
            <a:extLst>
              <a:ext uri="{FF2B5EF4-FFF2-40B4-BE49-F238E27FC236}">
                <a16:creationId xmlns:a16="http://schemas.microsoft.com/office/drawing/2014/main" id="{47A45B14-A510-85F5-5E3C-9616097EAD9C}"/>
              </a:ext>
            </a:extLst>
          </p:cNvPr>
          <p:cNvPicPr>
            <a:picLocks noChangeAspect="1"/>
          </p:cNvPicPr>
          <p:nvPr/>
        </p:nvPicPr>
        <p:blipFill>
          <a:blip r:embed="rId2"/>
          <a:stretch>
            <a:fillRect/>
          </a:stretch>
        </p:blipFill>
        <p:spPr>
          <a:xfrm>
            <a:off x="668692" y="2335177"/>
            <a:ext cx="9762242" cy="3343232"/>
          </a:xfrm>
          <a:prstGeom prst="rect">
            <a:avLst/>
          </a:prstGeom>
        </p:spPr>
      </p:pic>
    </p:spTree>
    <p:extLst>
      <p:ext uri="{BB962C8B-B14F-4D97-AF65-F5344CB8AC3E}">
        <p14:creationId xmlns:p14="http://schemas.microsoft.com/office/powerpoint/2010/main" val="905751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事务隔离级别实现的关键 </a:t>
            </a:r>
            <a:r>
              <a:rPr lang="en-US" altLang="zh-CN" sz="4800" b="1" dirty="0">
                <a:latin typeface="Helvetica Neue" panose="02000503000000020004" pitchFamily="2" charset="0"/>
              </a:rPr>
              <a:t>-</a:t>
            </a:r>
            <a:r>
              <a:rPr lang="zh-CN" altLang="en-US" sz="4800" b="1" dirty="0">
                <a:latin typeface="Helvetica Neue" panose="02000503000000020004" pitchFamily="2" charset="0"/>
              </a:rPr>
              <a:t> </a:t>
            </a:r>
            <a:r>
              <a:rPr lang="en-US" altLang="zh-CN" sz="4800" b="1" dirty="0">
                <a:latin typeface="Helvetica Neue" panose="02000503000000020004" pitchFamily="2" charset="0"/>
              </a:rPr>
              <a:t>MVCC</a:t>
            </a:r>
            <a:endParaRPr lang="zh-CN" altLang="en-US" dirty="0"/>
          </a:p>
        </p:txBody>
      </p:sp>
      <p:sp>
        <p:nvSpPr>
          <p:cNvPr id="4" name="文本框 3">
            <a:extLst>
              <a:ext uri="{FF2B5EF4-FFF2-40B4-BE49-F238E27FC236}">
                <a16:creationId xmlns:a16="http://schemas.microsoft.com/office/drawing/2014/main" id="{60219C1E-A5A7-0D0E-390A-3E602AE10923}"/>
              </a:ext>
            </a:extLst>
          </p:cNvPr>
          <p:cNvSpPr txBox="1"/>
          <p:nvPr/>
        </p:nvSpPr>
        <p:spPr>
          <a:xfrm>
            <a:off x="668692" y="1317380"/>
            <a:ext cx="10932628" cy="878702"/>
          </a:xfrm>
          <a:prstGeom prst="rect">
            <a:avLst/>
          </a:prstGeom>
          <a:noFill/>
        </p:spPr>
        <p:txBody>
          <a:bodyPr wrap="square">
            <a:spAutoFit/>
          </a:bodyPr>
          <a:lstStyle/>
          <a:p>
            <a:pPr>
              <a:lnSpc>
                <a:spcPct val="150000"/>
              </a:lnSpc>
            </a:pPr>
            <a:r>
              <a:rPr lang="en-US" altLang="zh-CN" b="1" dirty="0">
                <a:solidFill>
                  <a:schemeClr val="bg1"/>
                </a:solidFill>
                <a:latin typeface="Helvetica Neue" panose="02000503000000020004" pitchFamily="2" charset="0"/>
              </a:rPr>
              <a:t>MVCC</a:t>
            </a:r>
            <a:r>
              <a:rPr lang="zh-CN" altLang="en-US" b="1" dirty="0">
                <a:solidFill>
                  <a:schemeClr val="bg1"/>
                </a:solidFill>
                <a:latin typeface="Helvetica Neue" panose="02000503000000020004" pitchFamily="2" charset="0"/>
              </a:rPr>
              <a:t>实现的关键知识点</a:t>
            </a:r>
            <a:endParaRPr lang="en-US" altLang="zh-CN" b="1" dirty="0">
              <a:solidFill>
                <a:srgbClr val="FFE79A"/>
              </a:solidFill>
              <a:latin typeface="Helvetica Neue" panose="02000503000000020004" pitchFamily="2" charset="0"/>
            </a:endParaRPr>
          </a:p>
          <a:p>
            <a:pPr>
              <a:lnSpc>
                <a:spcPct val="150000"/>
              </a:lnSpc>
            </a:pPr>
            <a:r>
              <a:rPr lang="en-US" altLang="zh-CN" b="1" dirty="0">
                <a:solidFill>
                  <a:srgbClr val="FFE79A"/>
                </a:solidFill>
                <a:latin typeface="Helvetica Neue" panose="02000503000000020004" pitchFamily="2" charset="0"/>
              </a:rPr>
              <a:t>Read</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View</a:t>
            </a:r>
            <a:r>
              <a:rPr lang="zh-CN" altLang="en-US" b="1" dirty="0">
                <a:solidFill>
                  <a:srgbClr val="FFE79A"/>
                </a:solidFill>
                <a:latin typeface="Helvetica Neue" panose="02000503000000020004" pitchFamily="2" charset="0"/>
              </a:rPr>
              <a:t> 的匹配规则 </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 举例</a:t>
            </a:r>
            <a:endParaRPr lang="en-US" altLang="zh-CN" b="1" dirty="0">
              <a:solidFill>
                <a:srgbClr val="FFE79A"/>
              </a:solidFill>
              <a:latin typeface="Helvetica Neue" panose="02000503000000020004" pitchFamily="2" charset="0"/>
            </a:endParaRPr>
          </a:p>
        </p:txBody>
      </p:sp>
      <p:pic>
        <p:nvPicPr>
          <p:cNvPr id="3" name="图片 2">
            <a:extLst>
              <a:ext uri="{FF2B5EF4-FFF2-40B4-BE49-F238E27FC236}">
                <a16:creationId xmlns:a16="http://schemas.microsoft.com/office/drawing/2014/main" id="{A31C023D-8DFF-3D7B-0C10-A5222C8CA2C9}"/>
              </a:ext>
            </a:extLst>
          </p:cNvPr>
          <p:cNvPicPr>
            <a:picLocks noChangeAspect="1"/>
          </p:cNvPicPr>
          <p:nvPr/>
        </p:nvPicPr>
        <p:blipFill>
          <a:blip r:embed="rId2"/>
          <a:stretch>
            <a:fillRect/>
          </a:stretch>
        </p:blipFill>
        <p:spPr>
          <a:xfrm>
            <a:off x="668692" y="2324562"/>
            <a:ext cx="5956300" cy="1257300"/>
          </a:xfrm>
          <a:prstGeom prst="rect">
            <a:avLst/>
          </a:prstGeom>
        </p:spPr>
      </p:pic>
      <p:graphicFrame>
        <p:nvGraphicFramePr>
          <p:cNvPr id="6" name="表格 5">
            <a:extLst>
              <a:ext uri="{FF2B5EF4-FFF2-40B4-BE49-F238E27FC236}">
                <a16:creationId xmlns:a16="http://schemas.microsoft.com/office/drawing/2014/main" id="{4D506E91-CC5B-83E9-DF91-67D52CE0CB8A}"/>
              </a:ext>
            </a:extLst>
          </p:cNvPr>
          <p:cNvGraphicFramePr>
            <a:graphicFrameLocks noGrp="1"/>
          </p:cNvGraphicFramePr>
          <p:nvPr>
            <p:extLst>
              <p:ext uri="{D42A27DB-BD31-4B8C-83A1-F6EECF244321}">
                <p14:modId xmlns:p14="http://schemas.microsoft.com/office/powerpoint/2010/main" val="4293566662"/>
              </p:ext>
            </p:extLst>
          </p:nvPr>
        </p:nvGraphicFramePr>
        <p:xfrm>
          <a:off x="668692" y="3890241"/>
          <a:ext cx="10113522" cy="2406355"/>
        </p:xfrm>
        <a:graphic>
          <a:graphicData uri="http://schemas.openxmlformats.org/drawingml/2006/table">
            <a:tbl>
              <a:tblPr>
                <a:tableStyleId>{5C22544A-7EE6-4342-B048-85BDC9FD1C3A}</a:tableStyleId>
              </a:tblPr>
              <a:tblGrid>
                <a:gridCol w="2177572">
                  <a:extLst>
                    <a:ext uri="{9D8B030D-6E8A-4147-A177-3AD203B41FA5}">
                      <a16:colId xmlns:a16="http://schemas.microsoft.com/office/drawing/2014/main" val="1882838316"/>
                    </a:ext>
                  </a:extLst>
                </a:gridCol>
                <a:gridCol w="5846180">
                  <a:extLst>
                    <a:ext uri="{9D8B030D-6E8A-4147-A177-3AD203B41FA5}">
                      <a16:colId xmlns:a16="http://schemas.microsoft.com/office/drawing/2014/main" val="4284734399"/>
                    </a:ext>
                  </a:extLst>
                </a:gridCol>
                <a:gridCol w="2089770">
                  <a:extLst>
                    <a:ext uri="{9D8B030D-6E8A-4147-A177-3AD203B41FA5}">
                      <a16:colId xmlns:a16="http://schemas.microsoft.com/office/drawing/2014/main" val="2942876225"/>
                    </a:ext>
                  </a:extLst>
                </a:gridCol>
              </a:tblGrid>
              <a:tr h="478916">
                <a:tc>
                  <a:txBody>
                    <a:bodyPr/>
                    <a:lstStyle/>
                    <a:p>
                      <a:pPr algn="ctr" fontAlgn="ctr"/>
                      <a:r>
                        <a:rPr lang="en-US" sz="1600" b="0" i="0" u="none" strike="noStrike" dirty="0" err="1">
                          <a:solidFill>
                            <a:schemeClr val="tx1"/>
                          </a:solidFill>
                          <a:effectLst/>
                          <a:latin typeface="等线" panose="02010600030101010101" pitchFamily="2" charset="-122"/>
                          <a:ea typeface="等线" panose="02010600030101010101" pitchFamily="2" charset="-122"/>
                        </a:rPr>
                        <a:t>trx_id</a:t>
                      </a:r>
                      <a:endParaRPr lang="en" sz="16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tc>
                  <a:txBody>
                    <a:bodyPr/>
                    <a:lstStyle/>
                    <a:p>
                      <a:pPr algn="ctr" fontAlgn="ctr"/>
                      <a:r>
                        <a:rPr lang="en" sz="1600" b="0" i="0" u="none" strike="noStrike" dirty="0" err="1">
                          <a:solidFill>
                            <a:schemeClr val="tx1"/>
                          </a:solidFill>
                          <a:effectLst/>
                          <a:latin typeface="等线" panose="02010600030101010101" pitchFamily="2" charset="-122"/>
                          <a:ea typeface="等线" panose="02010600030101010101" pitchFamily="2" charset="-122"/>
                        </a:rPr>
                        <a:t>分析过程</a:t>
                      </a:r>
                      <a:endParaRPr lang="en" sz="16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tc>
                  <a:txBody>
                    <a:bodyPr/>
                    <a:lstStyle/>
                    <a:p>
                      <a:pPr algn="ctr" fontAlgn="ctr"/>
                      <a:r>
                        <a:rPr lang="zh-CN" altLang="en-US" sz="1600" b="0" i="0" u="none" strike="noStrike" dirty="0">
                          <a:solidFill>
                            <a:schemeClr val="tx1"/>
                          </a:solidFill>
                          <a:effectLst/>
                          <a:latin typeface="等线" panose="02010600030101010101" pitchFamily="2" charset="-122"/>
                          <a:ea typeface="等线" panose="02010600030101010101" pitchFamily="2" charset="-122"/>
                        </a:rPr>
                        <a:t>可见性</a:t>
                      </a:r>
                      <a:endParaRPr lang="en" sz="16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extLst>
                  <a:ext uri="{0D108BD9-81ED-4DB2-BD59-A6C34878D82A}">
                    <a16:rowId xmlns:a16="http://schemas.microsoft.com/office/drawing/2014/main" val="1754806865"/>
                  </a:ext>
                </a:extLst>
              </a:tr>
              <a:tr h="478916">
                <a:tc>
                  <a:txBody>
                    <a:bodyPr/>
                    <a:lstStyle/>
                    <a:p>
                      <a:pPr algn="ctr" fontAlgn="ctr"/>
                      <a:r>
                        <a:rPr lang="en-US" altLang="zh-CN" sz="1600" b="0" i="0" u="none" strike="noStrike" dirty="0">
                          <a:solidFill>
                            <a:schemeClr val="tx1"/>
                          </a:solidFill>
                          <a:effectLst/>
                          <a:latin typeface="等线" panose="02010600030101010101" pitchFamily="2" charset="-122"/>
                          <a:ea typeface="等线" panose="02010600030101010101" pitchFamily="2" charset="-122"/>
                        </a:rPr>
                        <a:t>100</a:t>
                      </a:r>
                      <a:endParaRPr lang="zh-CN" altLang="en-US" sz="16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600" b="0" i="0" u="none" strike="noStrike" dirty="0">
                          <a:solidFill>
                            <a:schemeClr val="tx1"/>
                          </a:solidFill>
                          <a:effectLst/>
                          <a:latin typeface="等线" panose="02010600030101010101" pitchFamily="2" charset="-122"/>
                          <a:ea typeface="等线" panose="02010600030101010101" pitchFamily="2" charset="-122"/>
                        </a:rPr>
                        <a:t>100</a:t>
                      </a:r>
                      <a:r>
                        <a:rPr lang="zh-CN" altLang="en-US" sz="1600" b="0" i="0" u="none" strike="noStrike" dirty="0">
                          <a:solidFill>
                            <a:schemeClr val="tx1"/>
                          </a:solidFill>
                          <a:effectLst/>
                          <a:latin typeface="等线" panose="02010600030101010101" pitchFamily="2" charset="-122"/>
                          <a:ea typeface="等线" panose="02010600030101010101" pitchFamily="2" charset="-122"/>
                        </a:rPr>
                        <a:t> </a:t>
                      </a:r>
                      <a:r>
                        <a:rPr lang="en-US" altLang="zh-CN" sz="1600" b="0" i="0" u="none" strike="noStrike" dirty="0">
                          <a:solidFill>
                            <a:schemeClr val="tx1"/>
                          </a:solidFill>
                          <a:effectLst/>
                          <a:latin typeface="等线" panose="02010600030101010101" pitchFamily="2" charset="-122"/>
                          <a:ea typeface="等线" panose="02010600030101010101" pitchFamily="2" charset="-122"/>
                        </a:rPr>
                        <a:t>&lt; 101, </a:t>
                      </a:r>
                      <a:r>
                        <a:rPr lang="en-US" altLang="zh-CN" sz="1600" b="0" i="0" u="none" strike="noStrike" dirty="0" err="1">
                          <a:solidFill>
                            <a:schemeClr val="tx1"/>
                          </a:solidFill>
                          <a:effectLst/>
                          <a:latin typeface="等线" panose="02010600030101010101" pitchFamily="2" charset="-122"/>
                          <a:ea typeface="等线" panose="02010600030101010101" pitchFamily="2" charset="-122"/>
                        </a:rPr>
                        <a:t>trx_id</a:t>
                      </a:r>
                      <a:r>
                        <a:rPr lang="en-US" altLang="zh-CN" sz="1600" b="0" i="0" u="none" strike="noStrike" dirty="0">
                          <a:solidFill>
                            <a:schemeClr val="tx1"/>
                          </a:solidFill>
                          <a:effectLst/>
                          <a:latin typeface="等线" panose="02010600030101010101" pitchFamily="2" charset="-122"/>
                          <a:ea typeface="等线" panose="02010600030101010101" pitchFamily="2" charset="-122"/>
                        </a:rPr>
                        <a:t> &lt; </a:t>
                      </a:r>
                      <a:r>
                        <a:rPr lang="en-US" altLang="zh-CN" sz="1600" b="0" i="0" u="none" strike="noStrike" dirty="0" err="1">
                          <a:solidFill>
                            <a:schemeClr val="tx1"/>
                          </a:solidFill>
                          <a:effectLst/>
                          <a:latin typeface="等线" panose="02010600030101010101" pitchFamily="2" charset="-122"/>
                          <a:ea typeface="等线" panose="02010600030101010101" pitchFamily="2" charset="-122"/>
                        </a:rPr>
                        <a:t>min_limit_id</a:t>
                      </a:r>
                      <a:endParaRPr lang="zh-CN" altLang="en-US" sz="16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400" b="0" u="none" strike="noStrike" dirty="0">
                          <a:solidFill>
                            <a:schemeClr val="tx1"/>
                          </a:solidFill>
                          <a:effectLst/>
                        </a:rPr>
                        <a:t>可见</a:t>
                      </a:r>
                      <a:endParaRPr lang="en-US" altLang="zh-CN" sz="1400" b="0" u="none" strike="noStrike" dirty="0">
                        <a:solidFill>
                          <a:schemeClr val="tx1"/>
                        </a:solidFill>
                        <a:effectLst/>
                      </a:endParaRPr>
                    </a:p>
                  </a:txBody>
                  <a:tcPr marL="9525" marR="9525" marT="9525" marB="0" anchor="ctr"/>
                </a:tc>
                <a:extLst>
                  <a:ext uri="{0D108BD9-81ED-4DB2-BD59-A6C34878D82A}">
                    <a16:rowId xmlns:a16="http://schemas.microsoft.com/office/drawing/2014/main" val="294887620"/>
                  </a:ext>
                </a:extLst>
              </a:tr>
              <a:tr h="482841">
                <a:tc>
                  <a:txBody>
                    <a:bodyPr/>
                    <a:lstStyle/>
                    <a:p>
                      <a:pPr algn="ctr" fontAlgn="ctr"/>
                      <a:r>
                        <a:rPr lang="en-US" altLang="zh-CN" sz="1600" b="0" i="0" u="none" strike="noStrike" dirty="0">
                          <a:solidFill>
                            <a:schemeClr val="tx1"/>
                          </a:solidFill>
                          <a:effectLst/>
                          <a:latin typeface="等线" panose="02010600030101010101" pitchFamily="2" charset="-122"/>
                          <a:ea typeface="等线" panose="02010600030101010101" pitchFamily="2" charset="-122"/>
                        </a:rPr>
                        <a:t>106</a:t>
                      </a:r>
                    </a:p>
                  </a:txBody>
                  <a:tcPr marL="9525" marR="9525" marT="9525" marB="0" anchor="ctr"/>
                </a:tc>
                <a:tc>
                  <a:txBody>
                    <a:bodyPr/>
                    <a:lstStyle/>
                    <a:p>
                      <a:pPr algn="ctr" fontAlgn="ctr"/>
                      <a:r>
                        <a:rPr lang="en-US" altLang="zh-CN" sz="1600" b="0" i="0" u="none" strike="noStrike" dirty="0">
                          <a:solidFill>
                            <a:schemeClr val="tx1"/>
                          </a:solidFill>
                          <a:effectLst/>
                          <a:latin typeface="等线" panose="02010600030101010101" pitchFamily="2" charset="-122"/>
                          <a:ea typeface="等线" panose="02010600030101010101" pitchFamily="2" charset="-122"/>
                        </a:rPr>
                        <a:t>106</a:t>
                      </a:r>
                      <a:r>
                        <a:rPr lang="zh-CN" altLang="en-US" sz="1600" b="0" i="0" u="none" strike="noStrike" dirty="0">
                          <a:solidFill>
                            <a:schemeClr val="tx1"/>
                          </a:solidFill>
                          <a:effectLst/>
                          <a:latin typeface="等线" panose="02010600030101010101" pitchFamily="2" charset="-122"/>
                          <a:ea typeface="等线" panose="02010600030101010101" pitchFamily="2" charset="-122"/>
                        </a:rPr>
                        <a:t> </a:t>
                      </a:r>
                      <a:r>
                        <a:rPr lang="en-US" altLang="zh-CN" sz="1600" b="0" i="0" u="none" strike="noStrike" dirty="0">
                          <a:solidFill>
                            <a:schemeClr val="tx1"/>
                          </a:solidFill>
                          <a:effectLst/>
                          <a:latin typeface="等线" panose="02010600030101010101" pitchFamily="2" charset="-122"/>
                          <a:ea typeface="等线" panose="02010600030101010101" pitchFamily="2" charset="-122"/>
                        </a:rPr>
                        <a:t>&gt;= 106, </a:t>
                      </a:r>
                      <a:r>
                        <a:rPr lang="en-US" altLang="zh-CN" sz="1600" b="0" i="0" u="none" strike="noStrike" dirty="0" err="1">
                          <a:solidFill>
                            <a:schemeClr val="tx1"/>
                          </a:solidFill>
                          <a:effectLst/>
                          <a:latin typeface="等线" panose="02010600030101010101" pitchFamily="2" charset="-122"/>
                          <a:ea typeface="等线" panose="02010600030101010101" pitchFamily="2" charset="-122"/>
                        </a:rPr>
                        <a:t>trx_id</a:t>
                      </a:r>
                      <a:r>
                        <a:rPr lang="en-US" altLang="zh-CN" sz="1600" b="0" i="0" u="none" strike="noStrike" dirty="0">
                          <a:solidFill>
                            <a:schemeClr val="tx1"/>
                          </a:solidFill>
                          <a:effectLst/>
                          <a:latin typeface="等线" panose="02010600030101010101" pitchFamily="2" charset="-122"/>
                          <a:ea typeface="等线" panose="02010600030101010101" pitchFamily="2" charset="-122"/>
                        </a:rPr>
                        <a:t> &gt;= </a:t>
                      </a:r>
                      <a:r>
                        <a:rPr lang="en-US" altLang="zh-CN" sz="1600" b="0" i="0" u="none" strike="noStrike" dirty="0" err="1">
                          <a:solidFill>
                            <a:schemeClr val="tx1"/>
                          </a:solidFill>
                          <a:effectLst/>
                          <a:latin typeface="等线" panose="02010600030101010101" pitchFamily="2" charset="-122"/>
                          <a:ea typeface="等线" panose="02010600030101010101" pitchFamily="2" charset="-122"/>
                        </a:rPr>
                        <a:t>max_limit_id</a:t>
                      </a:r>
                      <a:endParaRPr lang="en-US" altLang="zh-CN" sz="16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400" b="0" i="0" u="none" strike="noStrike" dirty="0">
                          <a:solidFill>
                            <a:schemeClr val="tx1"/>
                          </a:solidFill>
                          <a:effectLst/>
                          <a:latin typeface="等线" panose="02010600030101010101" pitchFamily="2" charset="-122"/>
                          <a:ea typeface="+mn-ea"/>
                        </a:rPr>
                        <a:t>不可见</a:t>
                      </a:r>
                      <a:endParaRPr lang="en-US" altLang="zh-CN" sz="1400" b="0" i="0" u="none" strike="noStrike" dirty="0">
                        <a:solidFill>
                          <a:schemeClr val="tx1"/>
                        </a:solidFill>
                        <a:effectLst/>
                        <a:latin typeface="等线" panose="02010600030101010101" pitchFamily="2" charset="-122"/>
                        <a:ea typeface="+mn-ea"/>
                      </a:endParaRPr>
                    </a:p>
                  </a:txBody>
                  <a:tcPr marL="9525" marR="9525" marT="9525" marB="0" anchor="ctr"/>
                </a:tc>
                <a:extLst>
                  <a:ext uri="{0D108BD9-81ED-4DB2-BD59-A6C34878D82A}">
                    <a16:rowId xmlns:a16="http://schemas.microsoft.com/office/drawing/2014/main" val="1867413208"/>
                  </a:ext>
                </a:extLst>
              </a:tr>
              <a:tr h="482841">
                <a:tc>
                  <a:txBody>
                    <a:bodyPr/>
                    <a:lstStyle/>
                    <a:p>
                      <a:pPr algn="ctr" fontAlgn="ctr"/>
                      <a:r>
                        <a:rPr lang="en-US" altLang="zh-CN" sz="1600" b="0" i="0" u="none" strike="noStrike" dirty="0">
                          <a:solidFill>
                            <a:schemeClr val="tx1"/>
                          </a:solidFill>
                          <a:effectLst/>
                          <a:latin typeface="等线" panose="02010600030101010101" pitchFamily="2" charset="-122"/>
                          <a:ea typeface="等线" panose="02010600030101010101" pitchFamily="2" charset="-122"/>
                        </a:rPr>
                        <a:t>104</a:t>
                      </a:r>
                    </a:p>
                  </a:txBody>
                  <a:tcPr marL="9525" marR="9525" marT="9525" marB="0" anchor="ctr"/>
                </a:tc>
                <a:tc>
                  <a:txBody>
                    <a:bodyPr/>
                    <a:lstStyle/>
                    <a:p>
                      <a:pPr algn="ctr" fontAlgn="ctr"/>
                      <a:r>
                        <a:rPr lang="en-US" altLang="zh-CN" sz="1600" b="0" i="0" u="none" strike="noStrike" dirty="0">
                          <a:solidFill>
                            <a:schemeClr val="tx1"/>
                          </a:solidFill>
                          <a:effectLst/>
                          <a:latin typeface="等线" panose="02010600030101010101" pitchFamily="2" charset="-122"/>
                          <a:ea typeface="+mn-ea"/>
                        </a:rPr>
                        <a:t>101 &lt;= 104 &lt; 106</a:t>
                      </a:r>
                      <a:r>
                        <a:rPr lang="zh-CN" altLang="en-US" sz="1600" b="0" i="0" u="none" strike="noStrike" dirty="0">
                          <a:solidFill>
                            <a:schemeClr val="tx1"/>
                          </a:solidFill>
                          <a:effectLst/>
                          <a:latin typeface="等线" panose="02010600030101010101" pitchFamily="2" charset="-122"/>
                          <a:ea typeface="+mn-ea"/>
                        </a:rPr>
                        <a:t>，</a:t>
                      </a:r>
                      <a:r>
                        <a:rPr lang="en-US" altLang="zh-CN" sz="1600" b="0" i="0" u="none" strike="noStrike" dirty="0">
                          <a:solidFill>
                            <a:schemeClr val="tx1"/>
                          </a:solidFill>
                          <a:effectLst/>
                          <a:latin typeface="等线" panose="02010600030101010101" pitchFamily="2" charset="-122"/>
                          <a:ea typeface="+mn-ea"/>
                        </a:rPr>
                        <a:t>104 </a:t>
                      </a:r>
                      <a:r>
                        <a:rPr lang="zh-CN" altLang="en-US" sz="1600" b="0" i="0" u="none" strike="noStrike" dirty="0">
                          <a:solidFill>
                            <a:schemeClr val="tx1"/>
                          </a:solidFill>
                          <a:effectLst/>
                          <a:latin typeface="等线" panose="02010600030101010101" pitchFamily="2" charset="-122"/>
                          <a:ea typeface="+mn-ea"/>
                        </a:rPr>
                        <a:t>不在 </a:t>
                      </a:r>
                      <a:r>
                        <a:rPr lang="en-US" altLang="zh-CN" sz="1600" b="0" i="0" u="none" strike="noStrike" dirty="0" err="1">
                          <a:solidFill>
                            <a:schemeClr val="tx1"/>
                          </a:solidFill>
                          <a:effectLst/>
                          <a:latin typeface="等线" panose="02010600030101010101" pitchFamily="2" charset="-122"/>
                          <a:ea typeface="+mn-ea"/>
                        </a:rPr>
                        <a:t>m_ids</a:t>
                      </a:r>
                      <a:r>
                        <a:rPr lang="en-US" altLang="zh-CN" sz="1600" b="0" i="0" u="none" strike="noStrike" dirty="0">
                          <a:solidFill>
                            <a:schemeClr val="tx1"/>
                          </a:solidFill>
                          <a:effectLst/>
                          <a:latin typeface="等线" panose="02010600030101010101" pitchFamily="2" charset="-122"/>
                          <a:ea typeface="+mn-ea"/>
                        </a:rPr>
                        <a:t> </a:t>
                      </a:r>
                      <a:r>
                        <a:rPr lang="zh-CN" altLang="en-US" sz="1600" b="0" i="0" u="none" strike="noStrike" dirty="0">
                          <a:solidFill>
                            <a:schemeClr val="tx1"/>
                          </a:solidFill>
                          <a:effectLst/>
                          <a:latin typeface="等线" panose="02010600030101010101" pitchFamily="2" charset="-122"/>
                          <a:ea typeface="+mn-ea"/>
                        </a:rPr>
                        <a:t>中</a:t>
                      </a:r>
                      <a:endParaRPr lang="en-US" altLang="zh-CN" sz="16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400" b="0" i="0" u="none" strike="noStrike" dirty="0">
                          <a:solidFill>
                            <a:schemeClr val="tx1"/>
                          </a:solidFill>
                          <a:effectLst/>
                          <a:latin typeface="等线" panose="02010600030101010101" pitchFamily="2" charset="-122"/>
                          <a:ea typeface="+mn-ea"/>
                        </a:rPr>
                        <a:t>可见</a:t>
                      </a:r>
                      <a:endParaRPr lang="en-US" altLang="zh-CN" sz="1400" b="0" i="0" u="none" strike="noStrike" dirty="0">
                        <a:solidFill>
                          <a:schemeClr val="tx1"/>
                        </a:solidFill>
                        <a:effectLst/>
                        <a:latin typeface="等线" panose="02010600030101010101" pitchFamily="2" charset="-122"/>
                        <a:ea typeface="+mn-ea"/>
                      </a:endParaRPr>
                    </a:p>
                  </a:txBody>
                  <a:tcPr marL="9525" marR="9525" marT="9525" marB="0" anchor="ctr"/>
                </a:tc>
                <a:extLst>
                  <a:ext uri="{0D108BD9-81ED-4DB2-BD59-A6C34878D82A}">
                    <a16:rowId xmlns:a16="http://schemas.microsoft.com/office/drawing/2014/main" val="3901217784"/>
                  </a:ext>
                </a:extLst>
              </a:tr>
              <a:tr h="482841">
                <a:tc>
                  <a:txBody>
                    <a:bodyPr/>
                    <a:lstStyle/>
                    <a:p>
                      <a:pPr algn="ctr" fontAlgn="ctr"/>
                      <a:r>
                        <a:rPr lang="en-US" altLang="zh-CN" sz="1600" b="0" i="0" u="none" strike="noStrike" dirty="0">
                          <a:solidFill>
                            <a:schemeClr val="tx1"/>
                          </a:solidFill>
                          <a:effectLst/>
                          <a:latin typeface="等线" panose="02010600030101010101" pitchFamily="2" charset="-122"/>
                          <a:ea typeface="等线" panose="02010600030101010101" pitchFamily="2" charset="-122"/>
                        </a:rPr>
                        <a:t>103</a:t>
                      </a:r>
                    </a:p>
                  </a:txBody>
                  <a:tcPr marL="9525" marR="9525" marT="9525" marB="0" anchor="ctr"/>
                </a:tc>
                <a:tc>
                  <a:txBody>
                    <a:bodyPr/>
                    <a:lstStyle/>
                    <a:p>
                      <a:pPr algn="ctr" fontAlgn="ctr"/>
                      <a:r>
                        <a:rPr lang="en-US" altLang="zh-CN" sz="1600" b="0" i="0" u="none" strike="noStrike" dirty="0">
                          <a:solidFill>
                            <a:schemeClr val="tx1"/>
                          </a:solidFill>
                          <a:effectLst/>
                          <a:latin typeface="等线" panose="02010600030101010101" pitchFamily="2" charset="-122"/>
                          <a:ea typeface="等线" panose="02010600030101010101" pitchFamily="2" charset="-122"/>
                        </a:rPr>
                        <a:t>101 &lt;= 103 &lt; 106</a:t>
                      </a:r>
                      <a:r>
                        <a:rPr lang="zh-CN" altLang="en-US" sz="1600" b="0" i="0" u="none" strike="noStrike" dirty="0">
                          <a:solidFill>
                            <a:schemeClr val="tx1"/>
                          </a:solidFill>
                          <a:effectLst/>
                          <a:latin typeface="等线" panose="02010600030101010101" pitchFamily="2" charset="-122"/>
                          <a:ea typeface="等线" panose="02010600030101010101" pitchFamily="2" charset="-122"/>
                        </a:rPr>
                        <a:t>，</a:t>
                      </a:r>
                      <a:r>
                        <a:rPr lang="en-US" altLang="zh-CN" sz="1600" b="0" i="0" u="none" strike="noStrike" dirty="0">
                          <a:solidFill>
                            <a:schemeClr val="tx1"/>
                          </a:solidFill>
                          <a:effectLst/>
                          <a:latin typeface="等线" panose="02010600030101010101" pitchFamily="2" charset="-122"/>
                          <a:ea typeface="等线" panose="02010600030101010101" pitchFamily="2" charset="-122"/>
                        </a:rPr>
                        <a:t>103 </a:t>
                      </a:r>
                      <a:r>
                        <a:rPr lang="zh-CN" altLang="en-US" sz="1600" b="0" i="0" u="none" strike="noStrike" dirty="0">
                          <a:solidFill>
                            <a:schemeClr val="tx1"/>
                          </a:solidFill>
                          <a:effectLst/>
                          <a:latin typeface="等线" panose="02010600030101010101" pitchFamily="2" charset="-122"/>
                          <a:ea typeface="等线" panose="02010600030101010101" pitchFamily="2" charset="-122"/>
                        </a:rPr>
                        <a:t>在 </a:t>
                      </a:r>
                      <a:r>
                        <a:rPr lang="en-US" altLang="zh-CN" sz="1600" b="0" i="0" u="none" strike="noStrike" dirty="0" err="1">
                          <a:solidFill>
                            <a:schemeClr val="tx1"/>
                          </a:solidFill>
                          <a:effectLst/>
                          <a:latin typeface="等线" panose="02010600030101010101" pitchFamily="2" charset="-122"/>
                          <a:ea typeface="等线" panose="02010600030101010101" pitchFamily="2" charset="-122"/>
                        </a:rPr>
                        <a:t>m_ids</a:t>
                      </a:r>
                      <a:r>
                        <a:rPr lang="en-US" altLang="zh-CN" sz="1600" b="0" i="0" u="none" strike="noStrike" dirty="0">
                          <a:solidFill>
                            <a:schemeClr val="tx1"/>
                          </a:solidFill>
                          <a:effectLst/>
                          <a:latin typeface="等线" panose="02010600030101010101" pitchFamily="2" charset="-122"/>
                          <a:ea typeface="等线" panose="02010600030101010101" pitchFamily="2" charset="-122"/>
                        </a:rPr>
                        <a:t> </a:t>
                      </a:r>
                      <a:r>
                        <a:rPr lang="zh-CN" altLang="en-US" sz="1600" b="0" i="0" u="none" strike="noStrike" dirty="0">
                          <a:solidFill>
                            <a:schemeClr val="tx1"/>
                          </a:solidFill>
                          <a:effectLst/>
                          <a:latin typeface="等线" panose="02010600030101010101" pitchFamily="2" charset="-122"/>
                          <a:ea typeface="等线" panose="02010600030101010101" pitchFamily="2" charset="-122"/>
                        </a:rPr>
                        <a:t>中且不等于 </a:t>
                      </a:r>
                      <a:r>
                        <a:rPr lang="en-US" altLang="zh-CN" sz="1600" b="0" i="0" u="none" strike="noStrike" dirty="0" err="1">
                          <a:solidFill>
                            <a:schemeClr val="tx1"/>
                          </a:solidFill>
                          <a:effectLst/>
                          <a:latin typeface="等线" panose="02010600030101010101" pitchFamily="2" charset="-122"/>
                          <a:ea typeface="等线" panose="02010600030101010101" pitchFamily="2" charset="-122"/>
                        </a:rPr>
                        <a:t>creator_trx_id</a:t>
                      </a:r>
                      <a:r>
                        <a:rPr lang="en-US" altLang="zh-CN" sz="1600" b="0" i="0" u="none" strike="noStrike" dirty="0">
                          <a:solidFill>
                            <a:schemeClr val="tx1"/>
                          </a:solidFill>
                          <a:effectLst/>
                          <a:latin typeface="等线" panose="02010600030101010101" pitchFamily="2" charset="-122"/>
                          <a:ea typeface="等线" panose="02010600030101010101" pitchFamily="2" charset="-122"/>
                        </a:rPr>
                        <a:t> 102</a:t>
                      </a:r>
                    </a:p>
                  </a:txBody>
                  <a:tcPr marL="9525" marR="9525" marT="9525" marB="0" anchor="ctr"/>
                </a:tc>
                <a:tc>
                  <a:txBody>
                    <a:bodyPr/>
                    <a:lstStyle/>
                    <a:p>
                      <a:pPr algn="ctr" fontAlgn="ctr"/>
                      <a:r>
                        <a:rPr lang="zh-CN" altLang="en-US" sz="1400" b="0" i="0" u="none" strike="noStrike" dirty="0">
                          <a:solidFill>
                            <a:schemeClr val="tx1"/>
                          </a:solidFill>
                          <a:effectLst/>
                          <a:latin typeface="等线" panose="02010600030101010101" pitchFamily="2" charset="-122"/>
                          <a:ea typeface="+mn-ea"/>
                        </a:rPr>
                        <a:t>不可见</a:t>
                      </a:r>
                      <a:endParaRPr lang="en-US" altLang="zh-CN" sz="1400" b="0" i="0" u="none" strike="noStrike" dirty="0">
                        <a:solidFill>
                          <a:schemeClr val="tx1"/>
                        </a:solidFill>
                        <a:effectLst/>
                        <a:latin typeface="等线" panose="02010600030101010101" pitchFamily="2" charset="-122"/>
                        <a:ea typeface="+mn-ea"/>
                      </a:endParaRPr>
                    </a:p>
                  </a:txBody>
                  <a:tcPr marL="9525" marR="9525" marT="9525" marB="0" anchor="ctr"/>
                </a:tc>
                <a:extLst>
                  <a:ext uri="{0D108BD9-81ED-4DB2-BD59-A6C34878D82A}">
                    <a16:rowId xmlns:a16="http://schemas.microsoft.com/office/drawing/2014/main" val="2935968000"/>
                  </a:ext>
                </a:extLst>
              </a:tr>
            </a:tbl>
          </a:graphicData>
        </a:graphic>
      </p:graphicFrame>
    </p:spTree>
    <p:extLst>
      <p:ext uri="{BB962C8B-B14F-4D97-AF65-F5344CB8AC3E}">
        <p14:creationId xmlns:p14="http://schemas.microsoft.com/office/powerpoint/2010/main" val="4239674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事务隔离级别实现的关键 </a:t>
            </a:r>
            <a:r>
              <a:rPr lang="en-US" altLang="zh-CN" sz="4800" b="1" dirty="0">
                <a:latin typeface="Helvetica Neue" panose="02000503000000020004" pitchFamily="2" charset="0"/>
              </a:rPr>
              <a:t>-</a:t>
            </a:r>
            <a:r>
              <a:rPr lang="zh-CN" altLang="en-US" sz="4800" b="1" dirty="0">
                <a:latin typeface="Helvetica Neue" panose="02000503000000020004" pitchFamily="2" charset="0"/>
              </a:rPr>
              <a:t> </a:t>
            </a:r>
            <a:r>
              <a:rPr lang="en-US" altLang="zh-CN" sz="4800" b="1" dirty="0">
                <a:latin typeface="Helvetica Neue" panose="02000503000000020004" pitchFamily="2" charset="0"/>
              </a:rPr>
              <a:t>MVCC</a:t>
            </a:r>
            <a:endParaRPr lang="zh-CN" altLang="en-US" dirty="0"/>
          </a:p>
        </p:txBody>
      </p:sp>
      <p:sp>
        <p:nvSpPr>
          <p:cNvPr id="4" name="文本框 3">
            <a:extLst>
              <a:ext uri="{FF2B5EF4-FFF2-40B4-BE49-F238E27FC236}">
                <a16:creationId xmlns:a16="http://schemas.microsoft.com/office/drawing/2014/main" id="{60219C1E-A5A7-0D0E-390A-3E602AE10923}"/>
              </a:ext>
            </a:extLst>
          </p:cNvPr>
          <p:cNvSpPr txBox="1"/>
          <p:nvPr/>
        </p:nvSpPr>
        <p:spPr>
          <a:xfrm>
            <a:off x="740083" y="1403001"/>
            <a:ext cx="10711833" cy="4609339"/>
          </a:xfrm>
          <a:prstGeom prst="rect">
            <a:avLst/>
          </a:prstGeom>
          <a:noFill/>
        </p:spPr>
        <p:txBody>
          <a:bodyPr wrap="square">
            <a:spAutoFit/>
          </a:bodyPr>
          <a:lstStyle/>
          <a:p>
            <a:pPr>
              <a:lnSpc>
                <a:spcPct val="150000"/>
              </a:lnSpc>
            </a:pPr>
            <a:r>
              <a:rPr lang="en-US" altLang="zh-CN" b="1" dirty="0">
                <a:solidFill>
                  <a:schemeClr val="bg1"/>
                </a:solidFill>
                <a:latin typeface="Helvetica Neue" panose="02000503000000020004" pitchFamily="2" charset="0"/>
              </a:rPr>
              <a:t>MVCC</a:t>
            </a:r>
            <a:r>
              <a:rPr lang="zh-CN" altLang="en-US" b="1" dirty="0">
                <a:solidFill>
                  <a:schemeClr val="bg1"/>
                </a:solidFill>
                <a:latin typeface="Helvetica Neue" panose="02000503000000020004" pitchFamily="2" charset="0"/>
              </a:rPr>
              <a:t>实现的原理</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en" altLang="zh-CN" b="1" dirty="0" err="1">
                <a:solidFill>
                  <a:srgbClr val="FFE79A"/>
                </a:solidFill>
                <a:latin typeface="Helvetica Neue" panose="02000503000000020004" pitchFamily="2" charset="0"/>
              </a:rPr>
              <a:t>InnoDB</a:t>
            </a:r>
            <a:r>
              <a:rPr lang="en" altLang="zh-CN" b="1" dirty="0">
                <a:solidFill>
                  <a:srgbClr val="FFE79A"/>
                </a:solidFill>
                <a:latin typeface="Helvetica Neue" panose="02000503000000020004" pitchFamily="2" charset="0"/>
              </a:rPr>
              <a:t> </a:t>
            </a:r>
            <a:r>
              <a:rPr lang="zh-CN" altLang="en-US" b="1" dirty="0">
                <a:solidFill>
                  <a:srgbClr val="FFE79A"/>
                </a:solidFill>
                <a:latin typeface="Helvetica Neue" panose="02000503000000020004" pitchFamily="2" charset="0"/>
              </a:rPr>
              <a:t>实现</a:t>
            </a:r>
            <a:r>
              <a:rPr lang="en" altLang="zh-CN" b="1" dirty="0">
                <a:solidFill>
                  <a:srgbClr val="FFE79A"/>
                </a:solidFill>
                <a:latin typeface="Helvetica Neue" panose="02000503000000020004" pitchFamily="2" charset="0"/>
              </a:rPr>
              <a:t>MVCC</a:t>
            </a:r>
            <a:r>
              <a:rPr lang="zh-CN" altLang="e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是通过 </a:t>
            </a:r>
            <a:r>
              <a:rPr lang="en" altLang="zh-CN" b="1" dirty="0">
                <a:solidFill>
                  <a:srgbClr val="FFE79A"/>
                </a:solidFill>
                <a:latin typeface="Helvetica Neue" panose="02000503000000020004" pitchFamily="2" charset="0"/>
              </a:rPr>
              <a:t>Read View</a:t>
            </a:r>
            <a:r>
              <a:rPr lang="zh-CN" altLang="en-US" b="1" dirty="0">
                <a:solidFill>
                  <a:srgbClr val="FFE79A"/>
                </a:solidFill>
                <a:latin typeface="Helvetica Neue" panose="02000503000000020004" pitchFamily="2" charset="0"/>
              </a:rPr>
              <a:t> </a:t>
            </a:r>
            <a:r>
              <a:rPr lang="en" altLang="zh-CN" b="1" dirty="0">
                <a:solidFill>
                  <a:srgbClr val="FFE79A"/>
                </a:solidFill>
                <a:latin typeface="Helvetica Neue" panose="02000503000000020004" pitchFamily="2" charset="0"/>
              </a:rPr>
              <a:t>+ Undo Log </a:t>
            </a:r>
            <a:r>
              <a:rPr lang="zh-CN" altLang="en-US" b="1" dirty="0">
                <a:solidFill>
                  <a:srgbClr val="FFE79A"/>
                </a:solidFill>
                <a:latin typeface="Helvetica Neue" panose="02000503000000020004" pitchFamily="2" charset="0"/>
              </a:rPr>
              <a:t>实现的</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en" altLang="zh-CN" b="1" dirty="0">
                <a:solidFill>
                  <a:srgbClr val="FFE79A"/>
                </a:solidFill>
                <a:latin typeface="Helvetica Neue" panose="02000503000000020004" pitchFamily="2" charset="0"/>
              </a:rPr>
              <a:t>Undo Log </a:t>
            </a:r>
            <a:r>
              <a:rPr lang="zh-CN" altLang="en-US" b="1" dirty="0">
                <a:solidFill>
                  <a:srgbClr val="FFE79A"/>
                </a:solidFill>
                <a:latin typeface="Helvetica Neue" panose="02000503000000020004" pitchFamily="2" charset="0"/>
              </a:rPr>
              <a:t>保存了历史快照</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en" altLang="zh-CN" b="1" dirty="0">
                <a:solidFill>
                  <a:srgbClr val="FFE79A"/>
                </a:solidFill>
                <a:latin typeface="Helvetica Neue" panose="02000503000000020004" pitchFamily="2" charset="0"/>
              </a:rPr>
              <a:t>Read View</a:t>
            </a:r>
            <a:r>
              <a:rPr lang="zh-CN" altLang="en-US" b="1" dirty="0">
                <a:solidFill>
                  <a:srgbClr val="FFE79A"/>
                </a:solidFill>
                <a:latin typeface="Helvetica Neue" panose="02000503000000020004" pitchFamily="2" charset="0"/>
              </a:rPr>
              <a:t> 可见性规则帮助判断当前版本的数据是否可见</a:t>
            </a:r>
            <a:endParaRPr lang="en-US" altLang="zh-CN" b="1" dirty="0">
              <a:solidFill>
                <a:srgbClr val="FFE79A"/>
              </a:solidFill>
              <a:latin typeface="Helvetica Neue" panose="02000503000000020004" pitchFamily="2" charset="0"/>
            </a:endParaRPr>
          </a:p>
          <a:p>
            <a:pPr>
              <a:lnSpc>
                <a:spcPct val="150000"/>
              </a:lnSpc>
            </a:pPr>
            <a:r>
              <a:rPr lang="zh-CN" altLang="en-US" b="1" dirty="0">
                <a:solidFill>
                  <a:schemeClr val="bg1"/>
                </a:solidFill>
                <a:latin typeface="Helvetica Neue" panose="02000503000000020004" pitchFamily="2" charset="0"/>
              </a:rPr>
              <a:t>基于</a:t>
            </a:r>
            <a:r>
              <a:rPr lang="en-US" altLang="zh-CN" b="1" dirty="0">
                <a:solidFill>
                  <a:schemeClr val="bg1"/>
                </a:solidFill>
                <a:latin typeface="Helvetica Neue" panose="02000503000000020004" pitchFamily="2" charset="0"/>
              </a:rPr>
              <a:t>MVCC</a:t>
            </a:r>
            <a:r>
              <a:rPr lang="zh-CN" altLang="en-US" b="1" dirty="0">
                <a:solidFill>
                  <a:schemeClr val="bg1"/>
                </a:solidFill>
                <a:latin typeface="Helvetica Neue" panose="02000503000000020004" pitchFamily="2" charset="0"/>
              </a:rPr>
              <a:t>查询一条数据的过程</a:t>
            </a:r>
            <a:endParaRPr lang="en-US" altLang="zh-CN" b="1" dirty="0">
              <a:solidFill>
                <a:schemeClr val="bg1"/>
              </a:solidFill>
              <a:latin typeface="Helvetica Neue" panose="02000503000000020004" pitchFamily="2" charset="0"/>
            </a:endParaRPr>
          </a:p>
          <a:p>
            <a:pPr marL="285750" indent="-285750">
              <a:lnSpc>
                <a:spcPct val="150000"/>
              </a:lnSpc>
              <a:buFontTx/>
              <a:buChar char="-"/>
            </a:pPr>
            <a:r>
              <a:rPr lang="zh-CN" altLang="en-US" b="1" dirty="0">
                <a:solidFill>
                  <a:srgbClr val="FFE79A"/>
                </a:solidFill>
                <a:latin typeface="Helvetica Neue" panose="02000503000000020004" pitchFamily="2" charset="0"/>
              </a:rPr>
              <a:t>获取事务自己的版本号，即事务</a:t>
            </a:r>
            <a:r>
              <a:rPr lang="en" altLang="zh-CN" b="1" dirty="0">
                <a:solidFill>
                  <a:srgbClr val="FFE79A"/>
                </a:solidFill>
                <a:latin typeface="Helvetica Neue" panose="02000503000000020004" pitchFamily="2" charset="0"/>
              </a:rPr>
              <a:t>ID</a:t>
            </a:r>
          </a:p>
          <a:p>
            <a:pPr marL="285750" indent="-285750">
              <a:lnSpc>
                <a:spcPct val="150000"/>
              </a:lnSpc>
              <a:buFontTx/>
              <a:buChar char="-"/>
            </a:pPr>
            <a:r>
              <a:rPr lang="zh-CN" altLang="en-US" b="1" dirty="0">
                <a:solidFill>
                  <a:srgbClr val="FFE79A"/>
                </a:solidFill>
                <a:latin typeface="Helvetica Neue" panose="02000503000000020004" pitchFamily="2" charset="0"/>
              </a:rPr>
              <a:t>获取</a:t>
            </a:r>
            <a:r>
              <a:rPr lang="en" altLang="zh-CN" b="1" dirty="0">
                <a:solidFill>
                  <a:srgbClr val="FFE79A"/>
                </a:solidFill>
                <a:latin typeface="Helvetica Neue" panose="02000503000000020004" pitchFamily="2" charset="0"/>
              </a:rPr>
              <a:t>Read View</a:t>
            </a:r>
          </a:p>
          <a:p>
            <a:pPr marL="285750" indent="-285750">
              <a:lnSpc>
                <a:spcPct val="150000"/>
              </a:lnSpc>
              <a:buFontTx/>
              <a:buChar char="-"/>
            </a:pPr>
            <a:r>
              <a:rPr lang="zh-CN" altLang="en-US" b="1" dirty="0">
                <a:solidFill>
                  <a:srgbClr val="FFE79A"/>
                </a:solidFill>
                <a:latin typeface="Helvetica Neue" panose="02000503000000020004" pitchFamily="2" charset="0"/>
              </a:rPr>
              <a:t>查询得到的数据，然后</a:t>
            </a:r>
            <a:r>
              <a:rPr lang="en" altLang="zh-CN" b="1" dirty="0">
                <a:solidFill>
                  <a:srgbClr val="FFE79A"/>
                </a:solidFill>
                <a:latin typeface="Helvetica Neue" panose="02000503000000020004" pitchFamily="2" charset="0"/>
              </a:rPr>
              <a:t>Read View</a:t>
            </a:r>
            <a:r>
              <a:rPr lang="zh-CN" altLang="en-US" b="1" dirty="0">
                <a:solidFill>
                  <a:srgbClr val="FFE79A"/>
                </a:solidFill>
                <a:latin typeface="Helvetica Neue" panose="02000503000000020004" pitchFamily="2" charset="0"/>
              </a:rPr>
              <a:t>中的事务版本号进行比较</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zh-CN" altLang="en-US" b="1" dirty="0">
                <a:solidFill>
                  <a:srgbClr val="FFE79A"/>
                </a:solidFill>
                <a:latin typeface="Helvetica Neue" panose="02000503000000020004" pitchFamily="2" charset="0"/>
              </a:rPr>
              <a:t>如果不符合</a:t>
            </a:r>
            <a:r>
              <a:rPr lang="en" altLang="zh-CN" b="1" dirty="0">
                <a:solidFill>
                  <a:srgbClr val="FFE79A"/>
                </a:solidFill>
                <a:latin typeface="Helvetica Neue" panose="02000503000000020004" pitchFamily="2" charset="0"/>
              </a:rPr>
              <a:t>Read View</a:t>
            </a:r>
            <a:r>
              <a:rPr lang="zh-CN" altLang="en-US" b="1" dirty="0">
                <a:solidFill>
                  <a:srgbClr val="FFE79A"/>
                </a:solidFill>
                <a:latin typeface="Helvetica Neue" panose="02000503000000020004" pitchFamily="2" charset="0"/>
              </a:rPr>
              <a:t>的可见性规则， 即就需要</a:t>
            </a:r>
            <a:r>
              <a:rPr lang="en" altLang="zh-CN" b="1" dirty="0">
                <a:solidFill>
                  <a:srgbClr val="FFE79A"/>
                </a:solidFill>
                <a:latin typeface="Helvetica Neue" panose="02000503000000020004" pitchFamily="2" charset="0"/>
              </a:rPr>
              <a:t>Undo log</a:t>
            </a:r>
            <a:r>
              <a:rPr lang="zh-CN" altLang="en-US" b="1" dirty="0">
                <a:solidFill>
                  <a:srgbClr val="FFE79A"/>
                </a:solidFill>
                <a:latin typeface="Helvetica Neue" panose="02000503000000020004" pitchFamily="2" charset="0"/>
              </a:rPr>
              <a:t>中历史快照</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zh-CN" altLang="en-US" b="1" dirty="0">
                <a:solidFill>
                  <a:srgbClr val="FFE79A"/>
                </a:solidFill>
                <a:latin typeface="Helvetica Neue" panose="02000503000000020004" pitchFamily="2" charset="0"/>
              </a:rPr>
              <a:t>最后返回符合规则的数据</a:t>
            </a:r>
            <a:endParaRPr lang="en-US" altLang="zh-CN" b="1" dirty="0">
              <a:solidFill>
                <a:srgbClr val="FFE79A"/>
              </a:solidFill>
              <a:latin typeface="Helvetica Neue" panose="02000503000000020004" pitchFamily="2" charset="0"/>
            </a:endParaRPr>
          </a:p>
          <a:p>
            <a:pPr>
              <a:lnSpc>
                <a:spcPct val="150000"/>
              </a:lnSpc>
            </a:pPr>
            <a:r>
              <a:rPr lang="zh-CN" altLang="en-US" b="1" dirty="0">
                <a:solidFill>
                  <a:schemeClr val="bg1"/>
                </a:solidFill>
                <a:latin typeface="Helvetica Neue" panose="02000503000000020004" pitchFamily="2" charset="0"/>
              </a:rPr>
              <a:t>读已提交和可重复读两个隔离级别的区别在于获取</a:t>
            </a:r>
            <a:r>
              <a:rPr lang="en-US" altLang="zh-CN" b="1" dirty="0">
                <a:solidFill>
                  <a:schemeClr val="bg1"/>
                </a:solidFill>
                <a:latin typeface="Helvetica Neue" panose="02000503000000020004" pitchFamily="2" charset="0"/>
              </a:rPr>
              <a:t>Read</a:t>
            </a:r>
            <a:r>
              <a:rPr lang="zh-CN" altLang="en-US" b="1" dirty="0">
                <a:solidFill>
                  <a:schemeClr val="bg1"/>
                </a:solidFill>
                <a:latin typeface="Helvetica Neue" panose="02000503000000020004" pitchFamily="2" charset="0"/>
              </a:rPr>
              <a:t> </a:t>
            </a:r>
            <a:r>
              <a:rPr lang="en-US" altLang="zh-CN" b="1" dirty="0">
                <a:solidFill>
                  <a:schemeClr val="bg1"/>
                </a:solidFill>
                <a:latin typeface="Helvetica Neue" panose="02000503000000020004" pitchFamily="2" charset="0"/>
              </a:rPr>
              <a:t>View</a:t>
            </a:r>
            <a:r>
              <a:rPr lang="zh-CN" altLang="en-US" b="1" dirty="0">
                <a:solidFill>
                  <a:schemeClr val="bg1"/>
                </a:solidFill>
                <a:latin typeface="Helvetica Neue" panose="02000503000000020004" pitchFamily="2" charset="0"/>
              </a:rPr>
              <a:t>。</a:t>
            </a:r>
            <a:endParaRPr lang="en-US" altLang="zh-CN" b="1" dirty="0">
              <a:solidFill>
                <a:schemeClr val="bg1"/>
              </a:solidFill>
              <a:latin typeface="Helvetica Neue" panose="02000503000000020004" pitchFamily="2" charset="0"/>
            </a:endParaRPr>
          </a:p>
        </p:txBody>
      </p:sp>
    </p:spTree>
    <p:extLst>
      <p:ext uri="{BB962C8B-B14F-4D97-AF65-F5344CB8AC3E}">
        <p14:creationId xmlns:p14="http://schemas.microsoft.com/office/powerpoint/2010/main" val="340017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事务隔离级别实现的关键 </a:t>
            </a:r>
            <a:r>
              <a:rPr lang="en-US" altLang="zh-CN" sz="4800" b="1" dirty="0">
                <a:latin typeface="Helvetica Neue" panose="02000503000000020004" pitchFamily="2" charset="0"/>
              </a:rPr>
              <a:t>-</a:t>
            </a:r>
            <a:r>
              <a:rPr lang="zh-CN" altLang="en-US" sz="4800" b="1" dirty="0">
                <a:latin typeface="Helvetica Neue" panose="02000503000000020004" pitchFamily="2" charset="0"/>
              </a:rPr>
              <a:t> </a:t>
            </a:r>
            <a:r>
              <a:rPr lang="en-US" altLang="zh-CN" sz="4800" b="1" dirty="0">
                <a:latin typeface="Helvetica Neue" panose="02000503000000020004" pitchFamily="2" charset="0"/>
              </a:rPr>
              <a:t>MVCC</a:t>
            </a:r>
            <a:endParaRPr lang="zh-CN" altLang="en-US" dirty="0"/>
          </a:p>
        </p:txBody>
      </p:sp>
      <p:sp>
        <p:nvSpPr>
          <p:cNvPr id="4" name="文本框 3">
            <a:extLst>
              <a:ext uri="{FF2B5EF4-FFF2-40B4-BE49-F238E27FC236}">
                <a16:creationId xmlns:a16="http://schemas.microsoft.com/office/drawing/2014/main" id="{60219C1E-A5A7-0D0E-390A-3E602AE10923}"/>
              </a:ext>
            </a:extLst>
          </p:cNvPr>
          <p:cNvSpPr txBox="1"/>
          <p:nvPr/>
        </p:nvSpPr>
        <p:spPr>
          <a:xfrm>
            <a:off x="740083" y="1403001"/>
            <a:ext cx="5480095" cy="878702"/>
          </a:xfrm>
          <a:prstGeom prst="rect">
            <a:avLst/>
          </a:prstGeom>
          <a:noFill/>
        </p:spPr>
        <p:txBody>
          <a:bodyPr wrap="square">
            <a:spAutoFit/>
          </a:bodyPr>
          <a:lstStyle/>
          <a:p>
            <a:pPr>
              <a:lnSpc>
                <a:spcPct val="150000"/>
              </a:lnSpc>
            </a:pPr>
            <a:r>
              <a:rPr lang="en-US" altLang="zh-CN" b="1" dirty="0">
                <a:solidFill>
                  <a:schemeClr val="bg1"/>
                </a:solidFill>
                <a:latin typeface="Helvetica Neue" panose="02000503000000020004" pitchFamily="2" charset="0"/>
              </a:rPr>
              <a:t>MVCC</a:t>
            </a:r>
            <a:r>
              <a:rPr lang="zh-CN" altLang="en-US" b="1" dirty="0">
                <a:solidFill>
                  <a:schemeClr val="bg1"/>
                </a:solidFill>
                <a:latin typeface="Helvetica Neue" panose="02000503000000020004" pitchFamily="2" charset="0"/>
              </a:rPr>
              <a:t>实现读已提交：</a:t>
            </a:r>
            <a:r>
              <a:rPr lang="zh-CN" altLang="en-US" b="1" dirty="0">
                <a:solidFill>
                  <a:srgbClr val="FFE79A"/>
                </a:solidFill>
                <a:latin typeface="Helvetica Neue" panose="02000503000000020004" pitchFamily="2" charset="0"/>
              </a:rPr>
              <a:t>每次读重新生成 </a:t>
            </a:r>
            <a:r>
              <a:rPr lang="en-US" altLang="zh-CN" b="1" dirty="0">
                <a:solidFill>
                  <a:srgbClr val="FFE79A"/>
                </a:solidFill>
                <a:latin typeface="Helvetica Neue" panose="02000503000000020004" pitchFamily="2" charset="0"/>
              </a:rPr>
              <a:t>Read</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View</a:t>
            </a:r>
          </a:p>
          <a:p>
            <a:pPr>
              <a:lnSpc>
                <a:spcPct val="150000"/>
              </a:lnSpc>
            </a:pPr>
            <a:r>
              <a:rPr lang="zh-CN" altLang="en-US" b="1" dirty="0">
                <a:solidFill>
                  <a:srgbClr val="FFE79A"/>
                </a:solidFill>
                <a:latin typeface="Helvetica Neue" panose="02000503000000020004" pitchFamily="2" charset="0"/>
              </a:rPr>
              <a:t>假设 </a:t>
            </a:r>
            <a:r>
              <a:rPr lang="en-US" altLang="zh-CN" b="1" dirty="0" err="1">
                <a:solidFill>
                  <a:srgbClr val="FFE79A"/>
                </a:solidFill>
                <a:latin typeface="Helvetica Neue" panose="02000503000000020004" pitchFamily="2" charset="0"/>
              </a:rPr>
              <a:t>trx_id</a:t>
            </a:r>
            <a:r>
              <a:rPr lang="en-US" altLang="zh-CN" b="1" dirty="0">
                <a:solidFill>
                  <a:srgbClr val="FFE79A"/>
                </a:solidFill>
                <a:latin typeface="Helvetica Neue" panose="02000503000000020004" pitchFamily="2" charset="0"/>
              </a:rPr>
              <a:t> = 100 </a:t>
            </a:r>
            <a:r>
              <a:rPr lang="zh-CN" altLang="en-US" b="1" dirty="0">
                <a:solidFill>
                  <a:srgbClr val="FFE79A"/>
                </a:solidFill>
                <a:latin typeface="Helvetica Neue" panose="02000503000000020004" pitchFamily="2" charset="0"/>
              </a:rPr>
              <a:t>的事务完成了数据插入</a:t>
            </a:r>
            <a:endParaRPr lang="en-US" altLang="zh-CN" b="1" dirty="0">
              <a:solidFill>
                <a:srgbClr val="FFE79A"/>
              </a:solidFill>
              <a:latin typeface="Helvetica Neue" panose="02000503000000020004" pitchFamily="2" charset="0"/>
            </a:endParaRPr>
          </a:p>
        </p:txBody>
      </p:sp>
      <p:graphicFrame>
        <p:nvGraphicFramePr>
          <p:cNvPr id="3" name="表格 2">
            <a:extLst>
              <a:ext uri="{FF2B5EF4-FFF2-40B4-BE49-F238E27FC236}">
                <a16:creationId xmlns:a16="http://schemas.microsoft.com/office/drawing/2014/main" id="{C6C5B983-EE23-E668-44DC-79922770D284}"/>
              </a:ext>
            </a:extLst>
          </p:cNvPr>
          <p:cNvGraphicFramePr>
            <a:graphicFrameLocks noGrp="1"/>
          </p:cNvGraphicFramePr>
          <p:nvPr>
            <p:extLst>
              <p:ext uri="{D42A27DB-BD31-4B8C-83A1-F6EECF244321}">
                <p14:modId xmlns:p14="http://schemas.microsoft.com/office/powerpoint/2010/main" val="3472918484"/>
              </p:ext>
            </p:extLst>
          </p:nvPr>
        </p:nvGraphicFramePr>
        <p:xfrm>
          <a:off x="668692" y="2514079"/>
          <a:ext cx="5107560" cy="3170180"/>
        </p:xfrm>
        <a:graphic>
          <a:graphicData uri="http://schemas.openxmlformats.org/drawingml/2006/table">
            <a:tbl>
              <a:tblPr>
                <a:tableStyleId>{5C22544A-7EE6-4342-B048-85BDC9FD1C3A}</a:tableStyleId>
              </a:tblPr>
              <a:tblGrid>
                <a:gridCol w="2465960">
                  <a:extLst>
                    <a:ext uri="{9D8B030D-6E8A-4147-A177-3AD203B41FA5}">
                      <a16:colId xmlns:a16="http://schemas.microsoft.com/office/drawing/2014/main" val="2232968349"/>
                    </a:ext>
                  </a:extLst>
                </a:gridCol>
                <a:gridCol w="2641600">
                  <a:extLst>
                    <a:ext uri="{9D8B030D-6E8A-4147-A177-3AD203B41FA5}">
                      <a16:colId xmlns:a16="http://schemas.microsoft.com/office/drawing/2014/main" val="3990591122"/>
                    </a:ext>
                  </a:extLst>
                </a:gridCol>
              </a:tblGrid>
              <a:tr h="448125">
                <a:tc>
                  <a:txBody>
                    <a:bodyPr/>
                    <a:lstStyle/>
                    <a:p>
                      <a:pPr algn="l" fontAlgn="ctr"/>
                      <a:r>
                        <a:rPr lang="zh-CN" altLang="en-US" sz="1200" b="1" u="none" strike="noStrike" dirty="0">
                          <a:effectLst/>
                        </a:rPr>
                        <a:t>事务</a:t>
                      </a:r>
                      <a:r>
                        <a:rPr lang="en" sz="1200" b="1" u="none" strike="noStrike" dirty="0">
                          <a:effectLst/>
                        </a:rPr>
                        <a:t>A</a:t>
                      </a:r>
                      <a:r>
                        <a:rPr lang="zh-CN" altLang="en-US" sz="1200" b="1" u="none" strike="noStrike" dirty="0">
                          <a:effectLst/>
                        </a:rPr>
                        <a:t> </a:t>
                      </a:r>
                      <a:r>
                        <a:rPr lang="en-US" altLang="zh-CN" sz="1200" b="1" u="none" strike="noStrike" dirty="0" err="1">
                          <a:effectLst/>
                        </a:rPr>
                        <a:t>trx_id</a:t>
                      </a:r>
                      <a:r>
                        <a:rPr lang="en-US" altLang="zh-CN" sz="1200" b="1" u="none" strike="noStrike" dirty="0">
                          <a:effectLst/>
                        </a:rPr>
                        <a:t> = 101</a:t>
                      </a:r>
                      <a:endParaRPr lang="en"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tc>
                  <a:txBody>
                    <a:bodyPr/>
                    <a:lstStyle/>
                    <a:p>
                      <a:pPr algn="l" fontAlgn="ctr"/>
                      <a:r>
                        <a:rPr lang="zh-CN" altLang="en-US" sz="1200" b="1" u="none" strike="noStrike" dirty="0">
                          <a:effectLst/>
                        </a:rPr>
                        <a:t>事务</a:t>
                      </a:r>
                      <a:r>
                        <a:rPr lang="en" sz="1200" b="1" u="none" strike="noStrike" dirty="0">
                          <a:effectLst/>
                        </a:rPr>
                        <a:t>B </a:t>
                      </a:r>
                      <a:r>
                        <a:rPr lang="en" sz="1200" b="1" u="none" strike="noStrike" dirty="0" err="1">
                          <a:effectLst/>
                        </a:rPr>
                        <a:t>trx_id</a:t>
                      </a:r>
                      <a:r>
                        <a:rPr lang="en" sz="1200" b="1" u="none" strike="noStrike" dirty="0">
                          <a:effectLst/>
                        </a:rPr>
                        <a:t> = 102</a:t>
                      </a:r>
                      <a:endParaRPr lang="en"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extLst>
                  <a:ext uri="{0D108BD9-81ED-4DB2-BD59-A6C34878D82A}">
                    <a16:rowId xmlns:a16="http://schemas.microsoft.com/office/drawing/2014/main" val="3751469021"/>
                  </a:ext>
                </a:extLst>
              </a:tr>
              <a:tr h="448125">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begin;</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468691404"/>
                  </a:ext>
                </a:extLst>
              </a:tr>
              <a:tr h="451797">
                <a:tc>
                  <a:txBody>
                    <a:bodyPr/>
                    <a:lstStyle/>
                    <a:p>
                      <a:pPr algn="l" fontAlgn="ctr"/>
                      <a:r>
                        <a:rPr lang="en-US" altLang="zh-CN" sz="1200" u="none" strike="noStrike" dirty="0">
                          <a:effectLst/>
                        </a:rPr>
                        <a:t>select money from account where id = 1;</a:t>
                      </a:r>
                    </a:p>
                  </a:txBody>
                  <a:tcPr marL="9525" marR="9525" marT="9525"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864483721"/>
                  </a:ext>
                </a:extLst>
              </a:tr>
              <a:tr h="451797">
                <a:tc>
                  <a:txBody>
                    <a:bodyPr/>
                    <a:lstStyle/>
                    <a:p>
                      <a:pPr algn="l" fontAlgn="ct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begin;</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846583611"/>
                  </a:ext>
                </a:extLst>
              </a:tr>
              <a:tr h="451797">
                <a:tc>
                  <a:txBody>
                    <a:bodyPr/>
                    <a:lstStyle/>
                    <a:p>
                      <a:pPr algn="l" fontAlgn="ct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mn-ea"/>
                        </a:rPr>
                        <a:t>update account set money = money + 1000 where id = 1 </a:t>
                      </a:r>
                    </a:p>
                  </a:txBody>
                  <a:tcPr marL="9525" marR="9525" marT="9525" marB="0" anchor="ctr"/>
                </a:tc>
                <a:extLst>
                  <a:ext uri="{0D108BD9-81ED-4DB2-BD59-A6C34878D82A}">
                    <a16:rowId xmlns:a16="http://schemas.microsoft.com/office/drawing/2014/main" val="2825914112"/>
                  </a:ext>
                </a:extLst>
              </a:tr>
              <a:tr h="448125">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commit;</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682328991"/>
                  </a:ext>
                </a:extLst>
              </a:tr>
              <a:tr h="470414">
                <a:tc>
                  <a:txBody>
                    <a:bodyPr/>
                    <a:lstStyle/>
                    <a:p>
                      <a:pPr algn="l" fontAlgn="ctr"/>
                      <a:r>
                        <a:rPr lang="en-US" altLang="zh-CN" sz="1200" u="none" strike="noStrike" dirty="0">
                          <a:effectLst/>
                        </a:rPr>
                        <a:t>select money from account where id = 1;</a:t>
                      </a:r>
                      <a:r>
                        <a:rPr lang="zh-CN" altLang="en-US" sz="1200" u="none" strike="noStrike" dirty="0">
                          <a:effectLst/>
                        </a:rPr>
                        <a:t>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e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780689654"/>
                  </a:ext>
                </a:extLst>
              </a:tr>
            </a:tbl>
          </a:graphicData>
        </a:graphic>
      </p:graphicFrame>
      <p:pic>
        <p:nvPicPr>
          <p:cNvPr id="5" name="图片 4">
            <a:extLst>
              <a:ext uri="{FF2B5EF4-FFF2-40B4-BE49-F238E27FC236}">
                <a16:creationId xmlns:a16="http://schemas.microsoft.com/office/drawing/2014/main" id="{7F18DAD6-0AF4-76DD-A8D3-9A6865AAAE5F}"/>
              </a:ext>
            </a:extLst>
          </p:cNvPr>
          <p:cNvPicPr>
            <a:picLocks noChangeAspect="1"/>
          </p:cNvPicPr>
          <p:nvPr/>
        </p:nvPicPr>
        <p:blipFill>
          <a:blip r:embed="rId2"/>
          <a:stretch>
            <a:fillRect/>
          </a:stretch>
        </p:blipFill>
        <p:spPr>
          <a:xfrm>
            <a:off x="6837538" y="1610375"/>
            <a:ext cx="3234280" cy="581444"/>
          </a:xfrm>
          <a:prstGeom prst="rect">
            <a:avLst/>
          </a:prstGeom>
        </p:spPr>
      </p:pic>
      <p:sp>
        <p:nvSpPr>
          <p:cNvPr id="11" name="文本框 10">
            <a:extLst>
              <a:ext uri="{FF2B5EF4-FFF2-40B4-BE49-F238E27FC236}">
                <a16:creationId xmlns:a16="http://schemas.microsoft.com/office/drawing/2014/main" id="{50A925A5-C0DA-CC50-C254-C7D17A04D21C}"/>
              </a:ext>
            </a:extLst>
          </p:cNvPr>
          <p:cNvSpPr txBox="1"/>
          <p:nvPr/>
        </p:nvSpPr>
        <p:spPr>
          <a:xfrm>
            <a:off x="6837538" y="3180037"/>
            <a:ext cx="5107560" cy="523220"/>
          </a:xfrm>
          <a:prstGeom prst="rect">
            <a:avLst/>
          </a:prstGeom>
          <a:noFill/>
        </p:spPr>
        <p:txBody>
          <a:bodyPr wrap="square">
            <a:spAutoFit/>
          </a:bodyPr>
          <a:lstStyle/>
          <a:p>
            <a:r>
              <a:rPr lang="zh-CN" altLang="en-US" sz="1400" b="1" dirty="0">
                <a:solidFill>
                  <a:srgbClr val="FFE79A"/>
                </a:solidFill>
                <a:latin typeface="Helvetica Neue" panose="02000503000000020004" pitchFamily="2" charset="0"/>
              </a:rPr>
              <a:t>第一次读时的 </a:t>
            </a:r>
            <a:r>
              <a:rPr lang="en-US" altLang="zh-CN" sz="1400" b="1" dirty="0">
                <a:solidFill>
                  <a:srgbClr val="FFE79A"/>
                </a:solidFill>
                <a:latin typeface="Helvetica Neue" panose="02000503000000020004" pitchFamily="2" charset="0"/>
              </a:rPr>
              <a:t>Read</a:t>
            </a:r>
            <a:r>
              <a:rPr lang="zh-CN" altLang="en-US" sz="1400" b="1" dirty="0">
                <a:solidFill>
                  <a:srgbClr val="FFE79A"/>
                </a:solidFill>
                <a:latin typeface="Helvetica Neue" panose="02000503000000020004" pitchFamily="2" charset="0"/>
              </a:rPr>
              <a:t> </a:t>
            </a:r>
            <a:r>
              <a:rPr lang="en-US" altLang="zh-CN" sz="1400" b="1" dirty="0">
                <a:solidFill>
                  <a:srgbClr val="FFE79A"/>
                </a:solidFill>
                <a:latin typeface="Helvetica Neue" panose="02000503000000020004" pitchFamily="2" charset="0"/>
              </a:rPr>
              <a:t>View</a:t>
            </a:r>
            <a:r>
              <a:rPr lang="zh-CN" altLang="en-US" sz="1400" b="1" dirty="0">
                <a:solidFill>
                  <a:srgbClr val="FFE79A"/>
                </a:solidFill>
                <a:latin typeface="Helvetica Neue" panose="02000503000000020004" pitchFamily="2" charset="0"/>
              </a:rPr>
              <a:t> 和版本链，最新数据符合可见规则，</a:t>
            </a:r>
            <a:r>
              <a:rPr lang="en-US" altLang="zh-CN" sz="1400" b="1" dirty="0">
                <a:solidFill>
                  <a:srgbClr val="FFE79A"/>
                </a:solidFill>
                <a:latin typeface="Helvetica Neue" panose="02000503000000020004" pitchFamily="2" charset="0"/>
              </a:rPr>
              <a:t>money</a:t>
            </a:r>
            <a:r>
              <a:rPr lang="zh-CN" altLang="en-US" sz="1400" b="1" dirty="0">
                <a:solidFill>
                  <a:srgbClr val="FFE79A"/>
                </a:solidFill>
                <a:latin typeface="Helvetica Neue" panose="02000503000000020004" pitchFamily="2" charset="0"/>
              </a:rPr>
              <a:t> </a:t>
            </a:r>
            <a:r>
              <a:rPr lang="en-US" altLang="zh-CN" sz="1400" b="1" dirty="0">
                <a:solidFill>
                  <a:srgbClr val="FFE79A"/>
                </a:solidFill>
                <a:latin typeface="Helvetica Neue" panose="02000503000000020004" pitchFamily="2" charset="0"/>
              </a:rPr>
              <a:t>=</a:t>
            </a:r>
            <a:r>
              <a:rPr lang="zh-CN" altLang="en-US" sz="1400" b="1" dirty="0">
                <a:solidFill>
                  <a:srgbClr val="FFE79A"/>
                </a:solidFill>
                <a:latin typeface="Helvetica Neue" panose="02000503000000020004" pitchFamily="2" charset="0"/>
              </a:rPr>
              <a:t> </a:t>
            </a:r>
            <a:r>
              <a:rPr lang="en-US" altLang="zh-CN" sz="1400" b="1" dirty="0">
                <a:solidFill>
                  <a:srgbClr val="FFE79A"/>
                </a:solidFill>
                <a:latin typeface="Helvetica Neue" panose="02000503000000020004" pitchFamily="2" charset="0"/>
              </a:rPr>
              <a:t>500</a:t>
            </a:r>
            <a:endParaRPr lang="zh-CN" altLang="en-US" sz="1400" dirty="0"/>
          </a:p>
        </p:txBody>
      </p:sp>
      <p:pic>
        <p:nvPicPr>
          <p:cNvPr id="13" name="图片 12">
            <a:extLst>
              <a:ext uri="{FF2B5EF4-FFF2-40B4-BE49-F238E27FC236}">
                <a16:creationId xmlns:a16="http://schemas.microsoft.com/office/drawing/2014/main" id="{745C9B10-6A72-7393-242C-05C60210DAC9}"/>
              </a:ext>
            </a:extLst>
          </p:cNvPr>
          <p:cNvPicPr>
            <a:picLocks noChangeAspect="1"/>
          </p:cNvPicPr>
          <p:nvPr/>
        </p:nvPicPr>
        <p:blipFill>
          <a:blip r:embed="rId3"/>
          <a:stretch>
            <a:fillRect/>
          </a:stretch>
        </p:blipFill>
        <p:spPr>
          <a:xfrm>
            <a:off x="6837538" y="2370731"/>
            <a:ext cx="3234280" cy="674635"/>
          </a:xfrm>
          <a:prstGeom prst="rect">
            <a:avLst/>
          </a:prstGeom>
        </p:spPr>
      </p:pic>
      <p:sp>
        <p:nvSpPr>
          <p:cNvPr id="15" name="文本框 14">
            <a:extLst>
              <a:ext uri="{FF2B5EF4-FFF2-40B4-BE49-F238E27FC236}">
                <a16:creationId xmlns:a16="http://schemas.microsoft.com/office/drawing/2014/main" id="{BAC2EFA5-16FE-914F-3B9C-976FE04C483D}"/>
              </a:ext>
            </a:extLst>
          </p:cNvPr>
          <p:cNvSpPr txBox="1"/>
          <p:nvPr/>
        </p:nvSpPr>
        <p:spPr>
          <a:xfrm>
            <a:off x="6837538" y="5942161"/>
            <a:ext cx="5107560" cy="523220"/>
          </a:xfrm>
          <a:prstGeom prst="rect">
            <a:avLst/>
          </a:prstGeom>
          <a:noFill/>
        </p:spPr>
        <p:txBody>
          <a:bodyPr wrap="square">
            <a:spAutoFit/>
          </a:bodyPr>
          <a:lstStyle/>
          <a:p>
            <a:r>
              <a:rPr lang="zh-CN" altLang="en-US" sz="1400" b="1" dirty="0">
                <a:solidFill>
                  <a:srgbClr val="FFE79A"/>
                </a:solidFill>
                <a:latin typeface="Helvetica Neue" panose="02000503000000020004" pitchFamily="2" charset="0"/>
              </a:rPr>
              <a:t>第二次读时的 </a:t>
            </a:r>
            <a:r>
              <a:rPr lang="en-US" altLang="zh-CN" sz="1400" b="1" dirty="0">
                <a:solidFill>
                  <a:srgbClr val="FFE79A"/>
                </a:solidFill>
                <a:latin typeface="Helvetica Neue" panose="02000503000000020004" pitchFamily="2" charset="0"/>
              </a:rPr>
              <a:t>Read</a:t>
            </a:r>
            <a:r>
              <a:rPr lang="zh-CN" altLang="en-US" sz="1400" b="1" dirty="0">
                <a:solidFill>
                  <a:srgbClr val="FFE79A"/>
                </a:solidFill>
                <a:latin typeface="Helvetica Neue" panose="02000503000000020004" pitchFamily="2" charset="0"/>
              </a:rPr>
              <a:t> </a:t>
            </a:r>
            <a:r>
              <a:rPr lang="en-US" altLang="zh-CN" sz="1400" b="1" dirty="0">
                <a:solidFill>
                  <a:srgbClr val="FFE79A"/>
                </a:solidFill>
                <a:latin typeface="Helvetica Neue" panose="02000503000000020004" pitchFamily="2" charset="0"/>
              </a:rPr>
              <a:t>View</a:t>
            </a:r>
            <a:r>
              <a:rPr lang="zh-CN" altLang="en-US" sz="1400" b="1" dirty="0">
                <a:solidFill>
                  <a:srgbClr val="FFE79A"/>
                </a:solidFill>
                <a:latin typeface="Helvetica Neue" panose="02000503000000020004" pitchFamily="2" charset="0"/>
              </a:rPr>
              <a:t> 和版本链，最新数据符合可见规则，</a:t>
            </a:r>
            <a:r>
              <a:rPr lang="en-US" altLang="zh-CN" sz="1400" b="1" dirty="0">
                <a:solidFill>
                  <a:srgbClr val="FFE79A"/>
                </a:solidFill>
                <a:latin typeface="Helvetica Neue" panose="02000503000000020004" pitchFamily="2" charset="0"/>
              </a:rPr>
              <a:t>money</a:t>
            </a:r>
            <a:r>
              <a:rPr lang="zh-CN" altLang="en-US" sz="1400" b="1" dirty="0">
                <a:solidFill>
                  <a:srgbClr val="FFE79A"/>
                </a:solidFill>
                <a:latin typeface="Helvetica Neue" panose="02000503000000020004" pitchFamily="2" charset="0"/>
              </a:rPr>
              <a:t> </a:t>
            </a:r>
            <a:r>
              <a:rPr lang="en-US" altLang="zh-CN" sz="1400" b="1" dirty="0">
                <a:solidFill>
                  <a:srgbClr val="FFE79A"/>
                </a:solidFill>
                <a:latin typeface="Helvetica Neue" panose="02000503000000020004" pitchFamily="2" charset="0"/>
              </a:rPr>
              <a:t>=</a:t>
            </a:r>
            <a:r>
              <a:rPr lang="zh-CN" altLang="en-US" sz="1400" b="1" dirty="0">
                <a:solidFill>
                  <a:srgbClr val="FFE79A"/>
                </a:solidFill>
                <a:latin typeface="Helvetica Neue" panose="02000503000000020004" pitchFamily="2" charset="0"/>
              </a:rPr>
              <a:t> </a:t>
            </a:r>
            <a:r>
              <a:rPr lang="en-US" altLang="zh-CN" sz="1400" b="1" dirty="0">
                <a:solidFill>
                  <a:srgbClr val="FFE79A"/>
                </a:solidFill>
                <a:latin typeface="Helvetica Neue" panose="02000503000000020004" pitchFamily="2" charset="0"/>
              </a:rPr>
              <a:t>1500</a:t>
            </a:r>
            <a:endParaRPr lang="zh-CN" altLang="en-US" sz="1400" dirty="0"/>
          </a:p>
        </p:txBody>
      </p:sp>
      <p:pic>
        <p:nvPicPr>
          <p:cNvPr id="17" name="图片 16">
            <a:extLst>
              <a:ext uri="{FF2B5EF4-FFF2-40B4-BE49-F238E27FC236}">
                <a16:creationId xmlns:a16="http://schemas.microsoft.com/office/drawing/2014/main" id="{BA878FC8-E8CA-C9E1-149E-79DE60ECB66D}"/>
              </a:ext>
            </a:extLst>
          </p:cNvPr>
          <p:cNvPicPr>
            <a:picLocks noChangeAspect="1"/>
          </p:cNvPicPr>
          <p:nvPr/>
        </p:nvPicPr>
        <p:blipFill>
          <a:blip r:embed="rId4"/>
          <a:stretch>
            <a:fillRect/>
          </a:stretch>
        </p:blipFill>
        <p:spPr>
          <a:xfrm>
            <a:off x="6837538" y="3816774"/>
            <a:ext cx="3251919" cy="568151"/>
          </a:xfrm>
          <a:prstGeom prst="rect">
            <a:avLst/>
          </a:prstGeom>
        </p:spPr>
      </p:pic>
      <p:pic>
        <p:nvPicPr>
          <p:cNvPr id="18" name="图片 17">
            <a:extLst>
              <a:ext uri="{FF2B5EF4-FFF2-40B4-BE49-F238E27FC236}">
                <a16:creationId xmlns:a16="http://schemas.microsoft.com/office/drawing/2014/main" id="{90289C66-4194-4B80-6BC5-F664AD2DAF05}"/>
              </a:ext>
            </a:extLst>
          </p:cNvPr>
          <p:cNvPicPr>
            <a:picLocks noChangeAspect="1"/>
          </p:cNvPicPr>
          <p:nvPr/>
        </p:nvPicPr>
        <p:blipFill>
          <a:blip r:embed="rId5"/>
          <a:stretch>
            <a:fillRect/>
          </a:stretch>
        </p:blipFill>
        <p:spPr>
          <a:xfrm>
            <a:off x="6837538" y="4557938"/>
            <a:ext cx="3251919" cy="1252945"/>
          </a:xfrm>
          <a:prstGeom prst="rect">
            <a:avLst/>
          </a:prstGeom>
        </p:spPr>
      </p:pic>
    </p:spTree>
    <p:extLst>
      <p:ext uri="{BB962C8B-B14F-4D97-AF65-F5344CB8AC3E}">
        <p14:creationId xmlns:p14="http://schemas.microsoft.com/office/powerpoint/2010/main" val="253080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事务隔离级别实现的关键 </a:t>
            </a:r>
            <a:r>
              <a:rPr lang="en-US" altLang="zh-CN" sz="4800" b="1" dirty="0">
                <a:latin typeface="Helvetica Neue" panose="02000503000000020004" pitchFamily="2" charset="0"/>
              </a:rPr>
              <a:t>-</a:t>
            </a:r>
            <a:r>
              <a:rPr lang="zh-CN" altLang="en-US" sz="4800" b="1" dirty="0">
                <a:latin typeface="Helvetica Neue" panose="02000503000000020004" pitchFamily="2" charset="0"/>
              </a:rPr>
              <a:t> </a:t>
            </a:r>
            <a:r>
              <a:rPr lang="en-US" altLang="zh-CN" sz="4800" b="1" dirty="0">
                <a:latin typeface="Helvetica Neue" panose="02000503000000020004" pitchFamily="2" charset="0"/>
              </a:rPr>
              <a:t>MVCC</a:t>
            </a:r>
            <a:endParaRPr lang="zh-CN" altLang="en-US" dirty="0"/>
          </a:p>
        </p:txBody>
      </p:sp>
      <p:graphicFrame>
        <p:nvGraphicFramePr>
          <p:cNvPr id="3" name="表格 2">
            <a:extLst>
              <a:ext uri="{FF2B5EF4-FFF2-40B4-BE49-F238E27FC236}">
                <a16:creationId xmlns:a16="http://schemas.microsoft.com/office/drawing/2014/main" id="{C6C5B983-EE23-E668-44DC-79922770D284}"/>
              </a:ext>
            </a:extLst>
          </p:cNvPr>
          <p:cNvGraphicFramePr>
            <a:graphicFrameLocks noGrp="1"/>
          </p:cNvGraphicFramePr>
          <p:nvPr/>
        </p:nvGraphicFramePr>
        <p:xfrm>
          <a:off x="668692" y="2514079"/>
          <a:ext cx="5107560" cy="3170180"/>
        </p:xfrm>
        <a:graphic>
          <a:graphicData uri="http://schemas.openxmlformats.org/drawingml/2006/table">
            <a:tbl>
              <a:tblPr>
                <a:tableStyleId>{5C22544A-7EE6-4342-B048-85BDC9FD1C3A}</a:tableStyleId>
              </a:tblPr>
              <a:tblGrid>
                <a:gridCol w="2465960">
                  <a:extLst>
                    <a:ext uri="{9D8B030D-6E8A-4147-A177-3AD203B41FA5}">
                      <a16:colId xmlns:a16="http://schemas.microsoft.com/office/drawing/2014/main" val="2232968349"/>
                    </a:ext>
                  </a:extLst>
                </a:gridCol>
                <a:gridCol w="2641600">
                  <a:extLst>
                    <a:ext uri="{9D8B030D-6E8A-4147-A177-3AD203B41FA5}">
                      <a16:colId xmlns:a16="http://schemas.microsoft.com/office/drawing/2014/main" val="3990591122"/>
                    </a:ext>
                  </a:extLst>
                </a:gridCol>
              </a:tblGrid>
              <a:tr h="448125">
                <a:tc>
                  <a:txBody>
                    <a:bodyPr/>
                    <a:lstStyle/>
                    <a:p>
                      <a:pPr algn="l" fontAlgn="ctr"/>
                      <a:r>
                        <a:rPr lang="zh-CN" altLang="en-US" sz="1200" b="1" u="none" strike="noStrike" dirty="0">
                          <a:effectLst/>
                        </a:rPr>
                        <a:t>事务</a:t>
                      </a:r>
                      <a:r>
                        <a:rPr lang="en" sz="1200" b="1" u="none" strike="noStrike" dirty="0">
                          <a:effectLst/>
                        </a:rPr>
                        <a:t>A</a:t>
                      </a:r>
                      <a:r>
                        <a:rPr lang="zh-CN" altLang="en-US" sz="1200" b="1" u="none" strike="noStrike" dirty="0">
                          <a:effectLst/>
                        </a:rPr>
                        <a:t> </a:t>
                      </a:r>
                      <a:r>
                        <a:rPr lang="en-US" altLang="zh-CN" sz="1200" b="1" u="none" strike="noStrike" dirty="0" err="1">
                          <a:effectLst/>
                        </a:rPr>
                        <a:t>trx_id</a:t>
                      </a:r>
                      <a:r>
                        <a:rPr lang="en-US" altLang="zh-CN" sz="1200" b="1" u="none" strike="noStrike" dirty="0">
                          <a:effectLst/>
                        </a:rPr>
                        <a:t> = 101</a:t>
                      </a:r>
                      <a:endParaRPr lang="en"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tc>
                  <a:txBody>
                    <a:bodyPr/>
                    <a:lstStyle/>
                    <a:p>
                      <a:pPr algn="l" fontAlgn="ctr"/>
                      <a:r>
                        <a:rPr lang="zh-CN" altLang="en-US" sz="1200" b="1" u="none" strike="noStrike" dirty="0">
                          <a:effectLst/>
                        </a:rPr>
                        <a:t>事务</a:t>
                      </a:r>
                      <a:r>
                        <a:rPr lang="en" sz="1200" b="1" u="none" strike="noStrike" dirty="0">
                          <a:effectLst/>
                        </a:rPr>
                        <a:t>B </a:t>
                      </a:r>
                      <a:r>
                        <a:rPr lang="en" sz="1200" b="1" u="none" strike="noStrike" dirty="0" err="1">
                          <a:effectLst/>
                        </a:rPr>
                        <a:t>trx_id</a:t>
                      </a:r>
                      <a:r>
                        <a:rPr lang="en" sz="1200" b="1" u="none" strike="noStrike" dirty="0">
                          <a:effectLst/>
                        </a:rPr>
                        <a:t> = 102</a:t>
                      </a:r>
                      <a:endParaRPr lang="en"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extLst>
                  <a:ext uri="{0D108BD9-81ED-4DB2-BD59-A6C34878D82A}">
                    <a16:rowId xmlns:a16="http://schemas.microsoft.com/office/drawing/2014/main" val="3751469021"/>
                  </a:ext>
                </a:extLst>
              </a:tr>
              <a:tr h="448125">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begin;</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468691404"/>
                  </a:ext>
                </a:extLst>
              </a:tr>
              <a:tr h="451797">
                <a:tc>
                  <a:txBody>
                    <a:bodyPr/>
                    <a:lstStyle/>
                    <a:p>
                      <a:pPr algn="l" fontAlgn="ctr"/>
                      <a:r>
                        <a:rPr lang="en-US" altLang="zh-CN" sz="1200" u="none" strike="noStrike" dirty="0">
                          <a:effectLst/>
                        </a:rPr>
                        <a:t>select money from account where id = 1;</a:t>
                      </a:r>
                    </a:p>
                  </a:txBody>
                  <a:tcPr marL="9525" marR="9525" marT="9525"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864483721"/>
                  </a:ext>
                </a:extLst>
              </a:tr>
              <a:tr h="451797">
                <a:tc>
                  <a:txBody>
                    <a:bodyPr/>
                    <a:lstStyle/>
                    <a:p>
                      <a:pPr algn="l" fontAlgn="ct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begin;</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846583611"/>
                  </a:ext>
                </a:extLst>
              </a:tr>
              <a:tr h="451797">
                <a:tc>
                  <a:txBody>
                    <a:bodyPr/>
                    <a:lstStyle/>
                    <a:p>
                      <a:pPr algn="l" fontAlgn="ct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mn-ea"/>
                        </a:rPr>
                        <a:t>update account set money = money + 1000 where id = 1 </a:t>
                      </a:r>
                    </a:p>
                  </a:txBody>
                  <a:tcPr marL="9525" marR="9525" marT="9525" marB="0" anchor="ctr"/>
                </a:tc>
                <a:extLst>
                  <a:ext uri="{0D108BD9-81ED-4DB2-BD59-A6C34878D82A}">
                    <a16:rowId xmlns:a16="http://schemas.microsoft.com/office/drawing/2014/main" val="2825914112"/>
                  </a:ext>
                </a:extLst>
              </a:tr>
              <a:tr h="448125">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commit;</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682328991"/>
                  </a:ext>
                </a:extLst>
              </a:tr>
              <a:tr h="470414">
                <a:tc>
                  <a:txBody>
                    <a:bodyPr/>
                    <a:lstStyle/>
                    <a:p>
                      <a:pPr algn="l" fontAlgn="ctr"/>
                      <a:r>
                        <a:rPr lang="en-US" altLang="zh-CN" sz="1200" u="none" strike="noStrike" dirty="0">
                          <a:effectLst/>
                        </a:rPr>
                        <a:t>select money from account where id = 1;</a:t>
                      </a:r>
                      <a:r>
                        <a:rPr lang="zh-CN" altLang="en-US" sz="1200" u="none" strike="noStrike" dirty="0">
                          <a:effectLst/>
                        </a:rPr>
                        <a:t>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e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780689654"/>
                  </a:ext>
                </a:extLst>
              </a:tr>
            </a:tbl>
          </a:graphicData>
        </a:graphic>
      </p:graphicFrame>
      <p:pic>
        <p:nvPicPr>
          <p:cNvPr id="5" name="图片 4">
            <a:extLst>
              <a:ext uri="{FF2B5EF4-FFF2-40B4-BE49-F238E27FC236}">
                <a16:creationId xmlns:a16="http://schemas.microsoft.com/office/drawing/2014/main" id="{7F18DAD6-0AF4-76DD-A8D3-9A6865AAAE5F}"/>
              </a:ext>
            </a:extLst>
          </p:cNvPr>
          <p:cNvPicPr>
            <a:picLocks noChangeAspect="1"/>
          </p:cNvPicPr>
          <p:nvPr/>
        </p:nvPicPr>
        <p:blipFill>
          <a:blip r:embed="rId2"/>
          <a:stretch>
            <a:fillRect/>
          </a:stretch>
        </p:blipFill>
        <p:spPr>
          <a:xfrm>
            <a:off x="6837538" y="1610375"/>
            <a:ext cx="3234280" cy="581444"/>
          </a:xfrm>
          <a:prstGeom prst="rect">
            <a:avLst/>
          </a:prstGeom>
        </p:spPr>
      </p:pic>
      <p:sp>
        <p:nvSpPr>
          <p:cNvPr id="11" name="文本框 10">
            <a:extLst>
              <a:ext uri="{FF2B5EF4-FFF2-40B4-BE49-F238E27FC236}">
                <a16:creationId xmlns:a16="http://schemas.microsoft.com/office/drawing/2014/main" id="{50A925A5-C0DA-CC50-C254-C7D17A04D21C}"/>
              </a:ext>
            </a:extLst>
          </p:cNvPr>
          <p:cNvSpPr txBox="1"/>
          <p:nvPr/>
        </p:nvSpPr>
        <p:spPr>
          <a:xfrm>
            <a:off x="6837538" y="3180037"/>
            <a:ext cx="5107560" cy="523220"/>
          </a:xfrm>
          <a:prstGeom prst="rect">
            <a:avLst/>
          </a:prstGeom>
          <a:noFill/>
        </p:spPr>
        <p:txBody>
          <a:bodyPr wrap="square">
            <a:spAutoFit/>
          </a:bodyPr>
          <a:lstStyle/>
          <a:p>
            <a:r>
              <a:rPr lang="zh-CN" altLang="en-US" sz="1400" b="1" dirty="0">
                <a:solidFill>
                  <a:srgbClr val="FFE79A"/>
                </a:solidFill>
                <a:latin typeface="Helvetica Neue" panose="02000503000000020004" pitchFamily="2" charset="0"/>
              </a:rPr>
              <a:t>第一次读时的 </a:t>
            </a:r>
            <a:r>
              <a:rPr lang="en-US" altLang="zh-CN" sz="1400" b="1" dirty="0">
                <a:solidFill>
                  <a:srgbClr val="FFE79A"/>
                </a:solidFill>
                <a:latin typeface="Helvetica Neue" panose="02000503000000020004" pitchFamily="2" charset="0"/>
              </a:rPr>
              <a:t>Read</a:t>
            </a:r>
            <a:r>
              <a:rPr lang="zh-CN" altLang="en-US" sz="1400" b="1" dirty="0">
                <a:solidFill>
                  <a:srgbClr val="FFE79A"/>
                </a:solidFill>
                <a:latin typeface="Helvetica Neue" panose="02000503000000020004" pitchFamily="2" charset="0"/>
              </a:rPr>
              <a:t> </a:t>
            </a:r>
            <a:r>
              <a:rPr lang="en-US" altLang="zh-CN" sz="1400" b="1" dirty="0">
                <a:solidFill>
                  <a:srgbClr val="FFE79A"/>
                </a:solidFill>
                <a:latin typeface="Helvetica Neue" panose="02000503000000020004" pitchFamily="2" charset="0"/>
              </a:rPr>
              <a:t>View</a:t>
            </a:r>
            <a:r>
              <a:rPr lang="zh-CN" altLang="en-US" sz="1400" b="1" dirty="0">
                <a:solidFill>
                  <a:srgbClr val="FFE79A"/>
                </a:solidFill>
                <a:latin typeface="Helvetica Neue" panose="02000503000000020004" pitchFamily="2" charset="0"/>
              </a:rPr>
              <a:t> 和版本链，最新数据符合可见规则，</a:t>
            </a:r>
            <a:r>
              <a:rPr lang="en-US" altLang="zh-CN" sz="1400" b="1" dirty="0">
                <a:solidFill>
                  <a:srgbClr val="FFE79A"/>
                </a:solidFill>
                <a:latin typeface="Helvetica Neue" panose="02000503000000020004" pitchFamily="2" charset="0"/>
              </a:rPr>
              <a:t>money</a:t>
            </a:r>
            <a:r>
              <a:rPr lang="zh-CN" altLang="en-US" sz="1400" b="1" dirty="0">
                <a:solidFill>
                  <a:srgbClr val="FFE79A"/>
                </a:solidFill>
                <a:latin typeface="Helvetica Neue" panose="02000503000000020004" pitchFamily="2" charset="0"/>
              </a:rPr>
              <a:t> </a:t>
            </a:r>
            <a:r>
              <a:rPr lang="en-US" altLang="zh-CN" sz="1400" b="1" dirty="0">
                <a:solidFill>
                  <a:srgbClr val="FFE79A"/>
                </a:solidFill>
                <a:latin typeface="Helvetica Neue" panose="02000503000000020004" pitchFamily="2" charset="0"/>
              </a:rPr>
              <a:t>=</a:t>
            </a:r>
            <a:r>
              <a:rPr lang="zh-CN" altLang="en-US" sz="1400" b="1" dirty="0">
                <a:solidFill>
                  <a:srgbClr val="FFE79A"/>
                </a:solidFill>
                <a:latin typeface="Helvetica Neue" panose="02000503000000020004" pitchFamily="2" charset="0"/>
              </a:rPr>
              <a:t> </a:t>
            </a:r>
            <a:r>
              <a:rPr lang="en-US" altLang="zh-CN" sz="1400" b="1" dirty="0">
                <a:solidFill>
                  <a:srgbClr val="FFE79A"/>
                </a:solidFill>
                <a:latin typeface="Helvetica Neue" panose="02000503000000020004" pitchFamily="2" charset="0"/>
              </a:rPr>
              <a:t>500</a:t>
            </a:r>
            <a:endParaRPr lang="zh-CN" altLang="en-US" sz="1400" dirty="0"/>
          </a:p>
        </p:txBody>
      </p:sp>
      <p:pic>
        <p:nvPicPr>
          <p:cNvPr id="13" name="图片 12">
            <a:extLst>
              <a:ext uri="{FF2B5EF4-FFF2-40B4-BE49-F238E27FC236}">
                <a16:creationId xmlns:a16="http://schemas.microsoft.com/office/drawing/2014/main" id="{745C9B10-6A72-7393-242C-05C60210DAC9}"/>
              </a:ext>
            </a:extLst>
          </p:cNvPr>
          <p:cNvPicPr>
            <a:picLocks noChangeAspect="1"/>
          </p:cNvPicPr>
          <p:nvPr/>
        </p:nvPicPr>
        <p:blipFill>
          <a:blip r:embed="rId3"/>
          <a:stretch>
            <a:fillRect/>
          </a:stretch>
        </p:blipFill>
        <p:spPr>
          <a:xfrm>
            <a:off x="6837538" y="2370731"/>
            <a:ext cx="3234280" cy="674635"/>
          </a:xfrm>
          <a:prstGeom prst="rect">
            <a:avLst/>
          </a:prstGeom>
        </p:spPr>
      </p:pic>
      <p:sp>
        <p:nvSpPr>
          <p:cNvPr id="15" name="文本框 14">
            <a:extLst>
              <a:ext uri="{FF2B5EF4-FFF2-40B4-BE49-F238E27FC236}">
                <a16:creationId xmlns:a16="http://schemas.microsoft.com/office/drawing/2014/main" id="{BAC2EFA5-16FE-914F-3B9C-976FE04C483D}"/>
              </a:ext>
            </a:extLst>
          </p:cNvPr>
          <p:cNvSpPr txBox="1"/>
          <p:nvPr/>
        </p:nvSpPr>
        <p:spPr>
          <a:xfrm>
            <a:off x="6837538" y="5942161"/>
            <a:ext cx="5107560" cy="738664"/>
          </a:xfrm>
          <a:prstGeom prst="rect">
            <a:avLst/>
          </a:prstGeom>
          <a:noFill/>
        </p:spPr>
        <p:txBody>
          <a:bodyPr wrap="square">
            <a:spAutoFit/>
          </a:bodyPr>
          <a:lstStyle/>
          <a:p>
            <a:r>
              <a:rPr lang="zh-CN" altLang="en-US" sz="1400" b="1" dirty="0">
                <a:solidFill>
                  <a:srgbClr val="FFE79A"/>
                </a:solidFill>
                <a:latin typeface="Helvetica Neue" panose="02000503000000020004" pitchFamily="2" charset="0"/>
              </a:rPr>
              <a:t>第二次读时的 </a:t>
            </a:r>
            <a:r>
              <a:rPr lang="en-US" altLang="zh-CN" sz="1400" b="1" dirty="0">
                <a:solidFill>
                  <a:srgbClr val="FFE79A"/>
                </a:solidFill>
                <a:latin typeface="Helvetica Neue" panose="02000503000000020004" pitchFamily="2" charset="0"/>
              </a:rPr>
              <a:t>Read</a:t>
            </a:r>
            <a:r>
              <a:rPr lang="zh-CN" altLang="en-US" sz="1400" b="1" dirty="0">
                <a:solidFill>
                  <a:srgbClr val="FFE79A"/>
                </a:solidFill>
                <a:latin typeface="Helvetica Neue" panose="02000503000000020004" pitchFamily="2" charset="0"/>
              </a:rPr>
              <a:t> </a:t>
            </a:r>
            <a:r>
              <a:rPr lang="en-US" altLang="zh-CN" sz="1400" b="1" dirty="0">
                <a:solidFill>
                  <a:srgbClr val="FFE79A"/>
                </a:solidFill>
                <a:latin typeface="Helvetica Neue" panose="02000503000000020004" pitchFamily="2" charset="0"/>
              </a:rPr>
              <a:t>View(</a:t>
            </a:r>
            <a:r>
              <a:rPr lang="zh-CN" altLang="en-US" sz="1400" b="1" dirty="0">
                <a:solidFill>
                  <a:srgbClr val="FFE79A"/>
                </a:solidFill>
                <a:latin typeface="Helvetica Neue" panose="02000503000000020004" pitchFamily="2" charset="0"/>
              </a:rPr>
              <a:t>使用第一次的快照</a:t>
            </a:r>
            <a:r>
              <a:rPr lang="en-US" altLang="zh-CN" sz="1400" b="1" dirty="0">
                <a:solidFill>
                  <a:srgbClr val="FFE79A"/>
                </a:solidFill>
                <a:latin typeface="Helvetica Neue" panose="02000503000000020004" pitchFamily="2" charset="0"/>
              </a:rPr>
              <a:t>)</a:t>
            </a:r>
            <a:r>
              <a:rPr lang="zh-CN" altLang="en-US" sz="1400" b="1" dirty="0">
                <a:solidFill>
                  <a:srgbClr val="FFE79A"/>
                </a:solidFill>
                <a:latin typeface="Helvetica Neue" panose="02000503000000020004" pitchFamily="2" charset="0"/>
              </a:rPr>
              <a:t> 和版本链，最新数据不符合可见规则，</a:t>
            </a:r>
            <a:r>
              <a:rPr lang="en-US" altLang="zh-CN" sz="1400" b="1" dirty="0">
                <a:solidFill>
                  <a:srgbClr val="FFE79A"/>
                </a:solidFill>
                <a:latin typeface="Helvetica Neue" panose="02000503000000020004" pitchFamily="2" charset="0"/>
              </a:rPr>
              <a:t>undo</a:t>
            </a:r>
            <a:r>
              <a:rPr lang="zh-CN" altLang="en-US" sz="1400" b="1" dirty="0">
                <a:solidFill>
                  <a:srgbClr val="FFE79A"/>
                </a:solidFill>
                <a:latin typeface="Helvetica Neue" panose="02000503000000020004" pitchFamily="2" charset="0"/>
              </a:rPr>
              <a:t> </a:t>
            </a:r>
            <a:r>
              <a:rPr lang="en-US" altLang="zh-CN" sz="1400" b="1" dirty="0">
                <a:solidFill>
                  <a:srgbClr val="FFE79A"/>
                </a:solidFill>
                <a:latin typeface="Helvetica Neue" panose="02000503000000020004" pitchFamily="2" charset="0"/>
              </a:rPr>
              <a:t>log</a:t>
            </a:r>
            <a:r>
              <a:rPr lang="zh-CN" altLang="en-US" sz="1400" b="1" dirty="0">
                <a:solidFill>
                  <a:srgbClr val="FFE79A"/>
                </a:solidFill>
                <a:latin typeface="Helvetica Neue" panose="02000503000000020004" pitchFamily="2" charset="0"/>
              </a:rPr>
              <a:t> 中最近一条符合可见规则，</a:t>
            </a:r>
            <a:endParaRPr lang="en-US" altLang="zh-CN" sz="1400" b="1" dirty="0">
              <a:solidFill>
                <a:srgbClr val="FFE79A"/>
              </a:solidFill>
              <a:latin typeface="Helvetica Neue" panose="02000503000000020004" pitchFamily="2" charset="0"/>
            </a:endParaRPr>
          </a:p>
          <a:p>
            <a:r>
              <a:rPr lang="en-US" altLang="zh-CN" sz="1400" b="1" dirty="0">
                <a:solidFill>
                  <a:srgbClr val="FFE79A"/>
                </a:solidFill>
                <a:latin typeface="Helvetica Neue" panose="02000503000000020004" pitchFamily="2" charset="0"/>
              </a:rPr>
              <a:t>money</a:t>
            </a:r>
            <a:r>
              <a:rPr lang="zh-CN" altLang="en-US" sz="1400" b="1" dirty="0">
                <a:solidFill>
                  <a:srgbClr val="FFE79A"/>
                </a:solidFill>
                <a:latin typeface="Helvetica Neue" panose="02000503000000020004" pitchFamily="2" charset="0"/>
              </a:rPr>
              <a:t> </a:t>
            </a:r>
            <a:r>
              <a:rPr lang="en-US" altLang="zh-CN" sz="1400" b="1" dirty="0">
                <a:solidFill>
                  <a:srgbClr val="FFE79A"/>
                </a:solidFill>
                <a:latin typeface="Helvetica Neue" panose="02000503000000020004" pitchFamily="2" charset="0"/>
              </a:rPr>
              <a:t>=</a:t>
            </a:r>
            <a:r>
              <a:rPr lang="zh-CN" altLang="en-US" sz="1400" b="1" dirty="0">
                <a:solidFill>
                  <a:srgbClr val="FFE79A"/>
                </a:solidFill>
                <a:latin typeface="Helvetica Neue" panose="02000503000000020004" pitchFamily="2" charset="0"/>
              </a:rPr>
              <a:t> </a:t>
            </a:r>
            <a:r>
              <a:rPr lang="en-US" altLang="zh-CN" sz="1400" b="1" dirty="0">
                <a:solidFill>
                  <a:srgbClr val="FFE79A"/>
                </a:solidFill>
                <a:latin typeface="Helvetica Neue" panose="02000503000000020004" pitchFamily="2" charset="0"/>
              </a:rPr>
              <a:t>500</a:t>
            </a:r>
            <a:endParaRPr lang="zh-CN" altLang="en-US" sz="1400" dirty="0"/>
          </a:p>
        </p:txBody>
      </p:sp>
      <p:sp>
        <p:nvSpPr>
          <p:cNvPr id="6" name="文本框 5">
            <a:extLst>
              <a:ext uri="{FF2B5EF4-FFF2-40B4-BE49-F238E27FC236}">
                <a16:creationId xmlns:a16="http://schemas.microsoft.com/office/drawing/2014/main" id="{E53768D6-7399-5483-FC71-F393A27A2951}"/>
              </a:ext>
            </a:extLst>
          </p:cNvPr>
          <p:cNvSpPr txBox="1"/>
          <p:nvPr/>
        </p:nvSpPr>
        <p:spPr>
          <a:xfrm>
            <a:off x="740084" y="1403001"/>
            <a:ext cx="5796184" cy="878702"/>
          </a:xfrm>
          <a:prstGeom prst="rect">
            <a:avLst/>
          </a:prstGeom>
          <a:noFill/>
        </p:spPr>
        <p:txBody>
          <a:bodyPr wrap="square">
            <a:spAutoFit/>
          </a:bodyPr>
          <a:lstStyle/>
          <a:p>
            <a:pPr>
              <a:lnSpc>
                <a:spcPct val="150000"/>
              </a:lnSpc>
            </a:pPr>
            <a:r>
              <a:rPr lang="en-US" altLang="zh-CN" b="1" dirty="0">
                <a:solidFill>
                  <a:schemeClr val="bg1"/>
                </a:solidFill>
                <a:latin typeface="Helvetica Neue" panose="02000503000000020004" pitchFamily="2" charset="0"/>
              </a:rPr>
              <a:t>MVCC</a:t>
            </a:r>
            <a:r>
              <a:rPr lang="zh-CN" altLang="en-US" b="1" dirty="0">
                <a:solidFill>
                  <a:schemeClr val="bg1"/>
                </a:solidFill>
                <a:latin typeface="Helvetica Neue" panose="02000503000000020004" pitchFamily="2" charset="0"/>
              </a:rPr>
              <a:t>实现可重复读：</a:t>
            </a:r>
            <a:r>
              <a:rPr lang="zh-CN" altLang="en-US" b="1" dirty="0">
                <a:solidFill>
                  <a:srgbClr val="FFE79A"/>
                </a:solidFill>
                <a:latin typeface="Helvetica Neue" panose="02000503000000020004" pitchFamily="2" charset="0"/>
              </a:rPr>
              <a:t>仅在第一个读生成 </a:t>
            </a:r>
            <a:r>
              <a:rPr lang="en-US" altLang="zh-CN" b="1" dirty="0">
                <a:solidFill>
                  <a:srgbClr val="FFE79A"/>
                </a:solidFill>
                <a:latin typeface="Helvetica Neue" panose="02000503000000020004" pitchFamily="2" charset="0"/>
              </a:rPr>
              <a:t>Read</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View</a:t>
            </a:r>
            <a:r>
              <a:rPr lang="zh-CN" altLang="en-US" b="1" dirty="0">
                <a:solidFill>
                  <a:srgbClr val="FFE79A"/>
                </a:solidFill>
                <a:latin typeface="Helvetica Neue" panose="02000503000000020004" pitchFamily="2" charset="0"/>
              </a:rPr>
              <a:t>，之后读使用之前生成的 </a:t>
            </a:r>
            <a:r>
              <a:rPr lang="en-US" altLang="zh-CN" b="1" dirty="0">
                <a:solidFill>
                  <a:srgbClr val="FFE79A"/>
                </a:solidFill>
                <a:latin typeface="Helvetica Neue" panose="02000503000000020004" pitchFamily="2" charset="0"/>
              </a:rPr>
              <a:t>Read</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View</a:t>
            </a:r>
            <a:r>
              <a:rPr lang="zh-CN" altLang="en-US" b="1" dirty="0">
                <a:solidFill>
                  <a:srgbClr val="FFE79A"/>
                </a:solidFill>
                <a:latin typeface="Helvetica Neue" panose="02000503000000020004" pitchFamily="2" charset="0"/>
              </a:rPr>
              <a:t> 快照</a:t>
            </a:r>
            <a:endParaRPr lang="en-US" altLang="zh-CN" b="1" dirty="0">
              <a:solidFill>
                <a:srgbClr val="FFE79A"/>
              </a:solidFill>
              <a:latin typeface="Helvetica Neue" panose="02000503000000020004" pitchFamily="2" charset="0"/>
            </a:endParaRPr>
          </a:p>
        </p:txBody>
      </p:sp>
      <p:pic>
        <p:nvPicPr>
          <p:cNvPr id="7" name="图片 6">
            <a:extLst>
              <a:ext uri="{FF2B5EF4-FFF2-40B4-BE49-F238E27FC236}">
                <a16:creationId xmlns:a16="http://schemas.microsoft.com/office/drawing/2014/main" id="{E1337367-B279-4EC6-51E5-6A6BFD4F2904}"/>
              </a:ext>
            </a:extLst>
          </p:cNvPr>
          <p:cNvPicPr>
            <a:picLocks noChangeAspect="1"/>
          </p:cNvPicPr>
          <p:nvPr/>
        </p:nvPicPr>
        <p:blipFill>
          <a:blip r:embed="rId2"/>
          <a:stretch>
            <a:fillRect/>
          </a:stretch>
        </p:blipFill>
        <p:spPr>
          <a:xfrm>
            <a:off x="6837538" y="3799198"/>
            <a:ext cx="3234280" cy="581444"/>
          </a:xfrm>
          <a:prstGeom prst="rect">
            <a:avLst/>
          </a:prstGeom>
        </p:spPr>
      </p:pic>
      <p:pic>
        <p:nvPicPr>
          <p:cNvPr id="8" name="图片 7">
            <a:extLst>
              <a:ext uri="{FF2B5EF4-FFF2-40B4-BE49-F238E27FC236}">
                <a16:creationId xmlns:a16="http://schemas.microsoft.com/office/drawing/2014/main" id="{8060ACAE-6F15-0FA4-2B6E-2C456B681227}"/>
              </a:ext>
            </a:extLst>
          </p:cNvPr>
          <p:cNvPicPr>
            <a:picLocks noChangeAspect="1"/>
          </p:cNvPicPr>
          <p:nvPr/>
        </p:nvPicPr>
        <p:blipFill>
          <a:blip r:embed="rId4"/>
          <a:stretch>
            <a:fillRect/>
          </a:stretch>
        </p:blipFill>
        <p:spPr>
          <a:xfrm>
            <a:off x="6837538" y="4557938"/>
            <a:ext cx="3251919" cy="1252945"/>
          </a:xfrm>
          <a:prstGeom prst="rect">
            <a:avLst/>
          </a:prstGeom>
        </p:spPr>
      </p:pic>
    </p:spTree>
    <p:extLst>
      <p:ext uri="{BB962C8B-B14F-4D97-AF65-F5344CB8AC3E}">
        <p14:creationId xmlns:p14="http://schemas.microsoft.com/office/powerpoint/2010/main" val="1063694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事务隔离级别实现的关键 </a:t>
            </a:r>
            <a:r>
              <a:rPr lang="en-US" altLang="zh-CN" sz="4800" b="1" dirty="0">
                <a:latin typeface="Helvetica Neue" panose="02000503000000020004" pitchFamily="2" charset="0"/>
              </a:rPr>
              <a:t>-</a:t>
            </a:r>
            <a:r>
              <a:rPr lang="zh-CN" altLang="en-US" sz="4800" b="1" dirty="0">
                <a:latin typeface="Helvetica Neue" panose="02000503000000020004" pitchFamily="2" charset="0"/>
              </a:rPr>
              <a:t> </a:t>
            </a:r>
            <a:r>
              <a:rPr lang="en-US" altLang="zh-CN" sz="4800" b="1" dirty="0">
                <a:latin typeface="Helvetica Neue" panose="02000503000000020004" pitchFamily="2" charset="0"/>
              </a:rPr>
              <a:t>MVCC</a:t>
            </a:r>
            <a:endParaRPr lang="zh-CN" altLang="en-US" dirty="0"/>
          </a:p>
        </p:txBody>
      </p:sp>
      <p:sp>
        <p:nvSpPr>
          <p:cNvPr id="4" name="文本框 3">
            <a:extLst>
              <a:ext uri="{FF2B5EF4-FFF2-40B4-BE49-F238E27FC236}">
                <a16:creationId xmlns:a16="http://schemas.microsoft.com/office/drawing/2014/main" id="{60219C1E-A5A7-0D0E-390A-3E602AE10923}"/>
              </a:ext>
            </a:extLst>
          </p:cNvPr>
          <p:cNvSpPr txBox="1"/>
          <p:nvPr/>
        </p:nvSpPr>
        <p:spPr>
          <a:xfrm>
            <a:off x="740083" y="1403001"/>
            <a:ext cx="10711833" cy="463204"/>
          </a:xfrm>
          <a:prstGeom prst="rect">
            <a:avLst/>
          </a:prstGeom>
          <a:noFill/>
        </p:spPr>
        <p:txBody>
          <a:bodyPr wrap="square">
            <a:spAutoFit/>
          </a:bodyPr>
          <a:lstStyle/>
          <a:p>
            <a:pPr>
              <a:lnSpc>
                <a:spcPct val="150000"/>
              </a:lnSpc>
            </a:pPr>
            <a:r>
              <a:rPr lang="zh-CN" altLang="en-US" b="1" dirty="0">
                <a:solidFill>
                  <a:schemeClr val="bg1"/>
                </a:solidFill>
                <a:latin typeface="Helvetica Neue" panose="02000503000000020004" pitchFamily="2" charset="0"/>
              </a:rPr>
              <a:t>基于</a:t>
            </a:r>
            <a:r>
              <a:rPr lang="en-US" altLang="zh-CN" b="1" dirty="0">
                <a:solidFill>
                  <a:schemeClr val="bg1"/>
                </a:solidFill>
                <a:latin typeface="Helvetica Neue" panose="02000503000000020004" pitchFamily="2" charset="0"/>
              </a:rPr>
              <a:t>MVCC</a:t>
            </a:r>
            <a:r>
              <a:rPr lang="zh-CN" altLang="en-US" b="1" dirty="0">
                <a:solidFill>
                  <a:schemeClr val="bg1"/>
                </a:solidFill>
                <a:latin typeface="Helvetica Neue" panose="02000503000000020004" pitchFamily="2" charset="0"/>
              </a:rPr>
              <a:t>的原理分析可重复读下发生幻读的情况</a:t>
            </a:r>
            <a:endParaRPr lang="en-US" altLang="zh-CN" b="1" dirty="0">
              <a:solidFill>
                <a:srgbClr val="FFE79A"/>
              </a:solidFill>
              <a:latin typeface="Helvetica Neue" panose="02000503000000020004" pitchFamily="2" charset="0"/>
            </a:endParaRPr>
          </a:p>
        </p:txBody>
      </p:sp>
      <p:graphicFrame>
        <p:nvGraphicFramePr>
          <p:cNvPr id="2" name="表格 1">
            <a:extLst>
              <a:ext uri="{FF2B5EF4-FFF2-40B4-BE49-F238E27FC236}">
                <a16:creationId xmlns:a16="http://schemas.microsoft.com/office/drawing/2014/main" id="{16ECE4A5-0B12-36FF-13EB-FA5217F2FB6E}"/>
              </a:ext>
            </a:extLst>
          </p:cNvPr>
          <p:cNvGraphicFramePr>
            <a:graphicFrameLocks noGrp="1"/>
          </p:cNvGraphicFramePr>
          <p:nvPr>
            <p:extLst>
              <p:ext uri="{D42A27DB-BD31-4B8C-83A1-F6EECF244321}">
                <p14:modId xmlns:p14="http://schemas.microsoft.com/office/powerpoint/2010/main" val="37714392"/>
              </p:ext>
            </p:extLst>
          </p:nvPr>
        </p:nvGraphicFramePr>
        <p:xfrm>
          <a:off x="735100" y="2063355"/>
          <a:ext cx="8736264" cy="4345841"/>
        </p:xfrm>
        <a:graphic>
          <a:graphicData uri="http://schemas.openxmlformats.org/drawingml/2006/table">
            <a:tbl>
              <a:tblPr>
                <a:tableStyleId>{5C22544A-7EE6-4342-B048-85BDC9FD1C3A}</a:tableStyleId>
              </a:tblPr>
              <a:tblGrid>
                <a:gridCol w="4457789">
                  <a:extLst>
                    <a:ext uri="{9D8B030D-6E8A-4147-A177-3AD203B41FA5}">
                      <a16:colId xmlns:a16="http://schemas.microsoft.com/office/drawing/2014/main" val="2232968349"/>
                    </a:ext>
                  </a:extLst>
                </a:gridCol>
                <a:gridCol w="4278475">
                  <a:extLst>
                    <a:ext uri="{9D8B030D-6E8A-4147-A177-3AD203B41FA5}">
                      <a16:colId xmlns:a16="http://schemas.microsoft.com/office/drawing/2014/main" val="3990591122"/>
                    </a:ext>
                  </a:extLst>
                </a:gridCol>
              </a:tblGrid>
              <a:tr h="478916">
                <a:tc>
                  <a:txBody>
                    <a:bodyPr/>
                    <a:lstStyle/>
                    <a:p>
                      <a:pPr algn="l" fontAlgn="ctr"/>
                      <a:r>
                        <a:rPr lang="zh-CN" altLang="en-US" sz="1200" b="1" u="none" strike="noStrike" dirty="0">
                          <a:effectLst/>
                        </a:rPr>
                        <a:t>事务</a:t>
                      </a:r>
                      <a:r>
                        <a:rPr lang="en" sz="1200" b="1" u="none" strike="noStrike" dirty="0">
                          <a:effectLst/>
                        </a:rPr>
                        <a:t>A</a:t>
                      </a:r>
                      <a:r>
                        <a:rPr lang="zh-CN" altLang="en-US" sz="1200" b="1" u="none" strike="noStrike" dirty="0">
                          <a:effectLst/>
                        </a:rPr>
                        <a:t> </a:t>
                      </a:r>
                      <a:r>
                        <a:rPr lang="en-US" altLang="zh-CN" sz="1200" b="1" u="none" strike="noStrike" dirty="0" err="1">
                          <a:effectLst/>
                        </a:rPr>
                        <a:t>trx_id</a:t>
                      </a:r>
                      <a:r>
                        <a:rPr lang="en-US" altLang="zh-CN" sz="1200" b="1" u="none" strike="noStrike" dirty="0">
                          <a:effectLst/>
                        </a:rPr>
                        <a:t> = 101</a:t>
                      </a:r>
                      <a:endParaRPr lang="en"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tc>
                  <a:txBody>
                    <a:bodyPr/>
                    <a:lstStyle/>
                    <a:p>
                      <a:pPr algn="l" fontAlgn="ctr"/>
                      <a:r>
                        <a:rPr lang="zh-CN" altLang="en-US" sz="1200" b="1" u="none" strike="noStrike" dirty="0">
                          <a:effectLst/>
                        </a:rPr>
                        <a:t>事务</a:t>
                      </a:r>
                      <a:r>
                        <a:rPr lang="en" sz="1200" b="1" u="none" strike="noStrike" dirty="0">
                          <a:effectLst/>
                        </a:rPr>
                        <a:t>B </a:t>
                      </a:r>
                      <a:r>
                        <a:rPr lang="en-US" altLang="zh-CN" sz="1200" b="1" u="none" strike="noStrike" dirty="0" err="1">
                          <a:effectLst/>
                        </a:rPr>
                        <a:t>trx_id</a:t>
                      </a:r>
                      <a:r>
                        <a:rPr lang="en-US" altLang="zh-CN" sz="1200" b="1" u="none" strike="noStrike" dirty="0">
                          <a:effectLst/>
                        </a:rPr>
                        <a:t> = 102</a:t>
                      </a:r>
                      <a:endParaRPr lang="en"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FFE79A"/>
                    </a:solidFill>
                  </a:tcPr>
                </a:tc>
                <a:extLst>
                  <a:ext uri="{0D108BD9-81ED-4DB2-BD59-A6C34878D82A}">
                    <a16:rowId xmlns:a16="http://schemas.microsoft.com/office/drawing/2014/main" val="3751469021"/>
                  </a:ext>
                </a:extLst>
              </a:tr>
              <a:tr h="478916">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begin;</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468691404"/>
                  </a:ext>
                </a:extLst>
              </a:tr>
              <a:tr h="482841">
                <a:tc>
                  <a:txBody>
                    <a:bodyPr/>
                    <a:lstStyle/>
                    <a:p>
                      <a:pPr algn="l" fontAlgn="ctr"/>
                      <a:r>
                        <a:rPr lang="en-US" altLang="zh-CN" sz="1200" u="none" strike="noStrike" dirty="0">
                          <a:effectLst/>
                        </a:rPr>
                        <a:t>select name from account where money &gt;1000;</a:t>
                      </a:r>
                    </a:p>
                    <a:p>
                      <a:pPr algn="l" fontAlgn="ctr"/>
                      <a:r>
                        <a:rPr lang="en-US" altLang="zh-CN" sz="1200" b="0" i="0" u="none" strike="noStrike" dirty="0">
                          <a:solidFill>
                            <a:srgbClr val="000000"/>
                          </a:solidFill>
                          <a:effectLst/>
                          <a:latin typeface="等线" panose="02010600030101010101" pitchFamily="2" charset="-122"/>
                          <a:ea typeface="+mn-ea"/>
                        </a:rPr>
                        <a:t>--</a:t>
                      </a:r>
                      <a:r>
                        <a:rPr lang="zh-CN" altLang="en-US" sz="1200" b="0" i="0" u="none" strike="noStrike" dirty="0">
                          <a:solidFill>
                            <a:srgbClr val="000000"/>
                          </a:solidFill>
                          <a:effectLst/>
                          <a:latin typeface="等线" panose="02010600030101010101" pitchFamily="2" charset="-122"/>
                          <a:ea typeface="+mn-ea"/>
                        </a:rPr>
                        <a:t> 第一次读取，得到结果集</a:t>
                      </a:r>
                      <a:r>
                        <a:rPr lang="en-US" altLang="zh-CN" sz="1200" b="0" i="0" u="none" strike="noStrike" dirty="0">
                          <a:solidFill>
                            <a:srgbClr val="000000"/>
                          </a:solidFill>
                          <a:effectLst/>
                          <a:latin typeface="等线" panose="02010600030101010101" pitchFamily="2" charset="-122"/>
                          <a:ea typeface="+mn-ea"/>
                        </a:rPr>
                        <a:t> {</a:t>
                      </a:r>
                      <a:r>
                        <a:rPr lang="zh-CN" altLang="en-US" sz="1200" b="0" i="0" u="none" strike="noStrike" dirty="0">
                          <a:solidFill>
                            <a:srgbClr val="000000"/>
                          </a:solidFill>
                          <a:effectLst/>
                          <a:latin typeface="等线" panose="02010600030101010101" pitchFamily="2" charset="-122"/>
                          <a:ea typeface="+mn-ea"/>
                        </a:rPr>
                        <a:t>张三</a:t>
                      </a:r>
                      <a:r>
                        <a:rPr lang="en-US" altLang="zh-CN" sz="1200" b="0" i="0" u="none" strike="noStrike" dirty="0">
                          <a:solidFill>
                            <a:srgbClr val="000000"/>
                          </a:solidFill>
                          <a:effectLst/>
                          <a:latin typeface="等线" panose="02010600030101010101" pitchFamily="2" charset="-122"/>
                          <a:ea typeface="+mn-ea"/>
                        </a:rPr>
                        <a:t>, </a:t>
                      </a:r>
                      <a:r>
                        <a:rPr lang="zh-CN" altLang="en-US" sz="1200" b="0" i="0" u="none" strike="noStrike" dirty="0">
                          <a:solidFill>
                            <a:srgbClr val="000000"/>
                          </a:solidFill>
                          <a:effectLst/>
                          <a:latin typeface="等线" panose="02010600030101010101" pitchFamily="2" charset="-122"/>
                          <a:ea typeface="+mn-ea"/>
                        </a:rPr>
                        <a:t>李四</a:t>
                      </a:r>
                      <a:r>
                        <a:rPr lang="en-US" altLang="zh-CN" sz="1200" b="0" i="0" u="none" strike="noStrike" dirty="0">
                          <a:solidFill>
                            <a:srgbClr val="000000"/>
                          </a:solidFill>
                          <a:effectLst/>
                          <a:latin typeface="等线" panose="02010600030101010101" pitchFamily="2" charset="-122"/>
                          <a:ea typeface="+mn-ea"/>
                        </a:rPr>
                        <a:t>}</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864483721"/>
                  </a:ext>
                </a:extLst>
              </a:tr>
              <a:tr h="482841">
                <a:tc>
                  <a:txBody>
                    <a:bodyPr/>
                    <a:lstStyle/>
                    <a:p>
                      <a:pPr algn="l" fontAlgn="ct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begin;</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846583611"/>
                  </a:ext>
                </a:extLst>
              </a:tr>
              <a:tr h="482841">
                <a:tc>
                  <a:txBody>
                    <a:bodyPr/>
                    <a:lstStyle/>
                    <a:p>
                      <a:pPr algn="l" fontAlgn="ct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mn-ea"/>
                        </a:rPr>
                        <a:t>insert into account (name, money) values (</a:t>
                      </a:r>
                      <a:r>
                        <a:rPr lang="zh-CN" altLang="en-US" sz="1200" b="0" i="0" u="none" strike="noStrike" dirty="0">
                          <a:solidFill>
                            <a:srgbClr val="000000"/>
                          </a:solidFill>
                          <a:effectLst/>
                          <a:latin typeface="等线" panose="02010600030101010101" pitchFamily="2" charset="-122"/>
                          <a:ea typeface="+mn-ea"/>
                        </a:rPr>
                        <a:t>王五</a:t>
                      </a:r>
                      <a:r>
                        <a:rPr lang="en-US" altLang="zh-CN" sz="1200" b="0" i="0" u="none" strike="noStrike" dirty="0">
                          <a:solidFill>
                            <a:srgbClr val="000000"/>
                          </a:solidFill>
                          <a:effectLst/>
                          <a:latin typeface="等线" panose="02010600030101010101" pitchFamily="2" charset="-122"/>
                          <a:ea typeface="+mn-ea"/>
                        </a:rPr>
                        <a:t>, 1500);</a:t>
                      </a:r>
                    </a:p>
                  </a:txBody>
                  <a:tcPr marL="9525" marR="9525" marT="9525" marB="0" anchor="ctr"/>
                </a:tc>
                <a:extLst>
                  <a:ext uri="{0D108BD9-81ED-4DB2-BD59-A6C34878D82A}">
                    <a16:rowId xmlns:a16="http://schemas.microsoft.com/office/drawing/2014/main" val="2825914112"/>
                  </a:ext>
                </a:extLst>
              </a:tr>
              <a:tr h="478916">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commit;</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682328991"/>
                  </a:ext>
                </a:extLst>
              </a:tr>
              <a:tr h="478916">
                <a:tc>
                  <a:txBody>
                    <a:bodyPr/>
                    <a:lstStyle/>
                    <a:p>
                      <a:pPr algn="l" fontAlgn="ctr"/>
                      <a:r>
                        <a:rPr lang="en-US" altLang="zh-CN" sz="1200" u="none" strike="noStrike" dirty="0">
                          <a:effectLst/>
                        </a:rPr>
                        <a:t>select name from account where money &gt;1000;</a:t>
                      </a:r>
                    </a:p>
                    <a:p>
                      <a:pPr algn="l" fontAlgn="ctr"/>
                      <a:r>
                        <a:rPr lang="en-US" altLang="zh-CN" sz="1200" b="0" i="0" u="none" strike="noStrike" dirty="0">
                          <a:solidFill>
                            <a:srgbClr val="000000"/>
                          </a:solidFill>
                          <a:effectLst/>
                          <a:latin typeface="等线" panose="02010600030101010101" pitchFamily="2" charset="-122"/>
                          <a:ea typeface="+mn-ea"/>
                        </a:rPr>
                        <a:t>--</a:t>
                      </a:r>
                      <a:r>
                        <a:rPr lang="zh-CN" altLang="en-US" sz="1200" b="0" i="0" u="none" strike="noStrike" dirty="0">
                          <a:solidFill>
                            <a:srgbClr val="000000"/>
                          </a:solidFill>
                          <a:effectLst/>
                          <a:latin typeface="等线" panose="02010600030101010101" pitchFamily="2" charset="-122"/>
                          <a:ea typeface="+mn-ea"/>
                        </a:rPr>
                        <a:t> 第二次读取，得到结果集</a:t>
                      </a:r>
                      <a:r>
                        <a:rPr lang="en-US" altLang="zh-CN" sz="1200" b="0" i="0" u="none" strike="noStrike" dirty="0">
                          <a:solidFill>
                            <a:srgbClr val="000000"/>
                          </a:solidFill>
                          <a:effectLst/>
                          <a:latin typeface="等线" panose="02010600030101010101" pitchFamily="2" charset="-122"/>
                          <a:ea typeface="+mn-ea"/>
                        </a:rPr>
                        <a:t> {</a:t>
                      </a:r>
                      <a:r>
                        <a:rPr lang="zh-CN" altLang="en-US" sz="1200" b="0" i="0" u="none" strike="noStrike" dirty="0">
                          <a:solidFill>
                            <a:srgbClr val="000000"/>
                          </a:solidFill>
                          <a:effectLst/>
                          <a:latin typeface="等线" panose="02010600030101010101" pitchFamily="2" charset="-122"/>
                          <a:ea typeface="+mn-ea"/>
                        </a:rPr>
                        <a:t>张三</a:t>
                      </a:r>
                      <a:r>
                        <a:rPr lang="en-US" altLang="zh-CN" sz="1200" b="0" i="0" u="none" strike="noStrike" dirty="0">
                          <a:solidFill>
                            <a:srgbClr val="000000"/>
                          </a:solidFill>
                          <a:effectLst/>
                          <a:latin typeface="等线" panose="02010600030101010101" pitchFamily="2" charset="-122"/>
                          <a:ea typeface="+mn-ea"/>
                        </a:rPr>
                        <a:t>, </a:t>
                      </a:r>
                      <a:r>
                        <a:rPr lang="zh-CN" altLang="en-US" sz="1200" b="0" i="0" u="none" strike="noStrike" dirty="0">
                          <a:solidFill>
                            <a:srgbClr val="000000"/>
                          </a:solidFill>
                          <a:effectLst/>
                          <a:latin typeface="等线" panose="02010600030101010101" pitchFamily="2" charset="-122"/>
                          <a:ea typeface="+mn-ea"/>
                        </a:rPr>
                        <a:t>李四</a:t>
                      </a:r>
                      <a:r>
                        <a:rPr lang="en-US" altLang="zh-CN" sz="1200" b="0" i="0" u="none" strike="noStrike" dirty="0">
                          <a:solidFill>
                            <a:srgbClr val="000000"/>
                          </a:solidFill>
                          <a:effectLst/>
                          <a:latin typeface="等线" panose="02010600030101010101" pitchFamily="2" charset="-122"/>
                          <a:ea typeface="+mn-ea"/>
                        </a:rPr>
                        <a:t>}</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50997824"/>
                  </a:ext>
                </a:extLst>
              </a:tr>
              <a:tr h="478916">
                <a:tc>
                  <a:txBody>
                    <a:bodyPr/>
                    <a:lstStyle/>
                    <a:p>
                      <a:pPr algn="l" fontAlgn="ctr"/>
                      <a:r>
                        <a:rPr lang="en-US" altLang="zh-CN" sz="1200" b="0" i="0" u="none" strike="noStrike" dirty="0">
                          <a:solidFill>
                            <a:srgbClr val="000000"/>
                          </a:solidFill>
                          <a:effectLst/>
                          <a:latin typeface="等线" panose="02010600030101010101" pitchFamily="2" charset="-122"/>
                          <a:ea typeface="等线" panose="02010600030101010101" pitchFamily="2" charset="-122"/>
                        </a:rPr>
                        <a:t>update account set money = money + 100 where money &gt; 1000 </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245953470"/>
                  </a:ext>
                </a:extLst>
              </a:tr>
              <a:tr h="502738">
                <a:tc>
                  <a:txBody>
                    <a:bodyPr/>
                    <a:lstStyle/>
                    <a:p>
                      <a:pPr algn="l" fontAlgn="ctr"/>
                      <a:r>
                        <a:rPr lang="en-US" altLang="zh-CN" sz="1200" u="none" strike="noStrike" dirty="0">
                          <a:effectLst/>
                        </a:rPr>
                        <a:t>select name from account where money &gt;1000;</a:t>
                      </a:r>
                    </a:p>
                    <a:p>
                      <a:pPr algn="l" fontAlgn="ctr"/>
                      <a:r>
                        <a:rPr lang="en-US" altLang="zh-CN" sz="1200" b="0" i="0" u="none" strike="noStrike" dirty="0">
                          <a:solidFill>
                            <a:srgbClr val="000000"/>
                          </a:solidFill>
                          <a:effectLst/>
                          <a:latin typeface="等线" panose="02010600030101010101" pitchFamily="2" charset="-122"/>
                          <a:ea typeface="+mn-ea"/>
                        </a:rPr>
                        <a:t>--</a:t>
                      </a:r>
                      <a:r>
                        <a:rPr lang="zh-CN" altLang="en-US" sz="1200" b="0" i="0" u="none" strike="noStrike" dirty="0">
                          <a:solidFill>
                            <a:srgbClr val="000000"/>
                          </a:solidFill>
                          <a:effectLst/>
                          <a:latin typeface="等线" panose="02010600030101010101" pitchFamily="2" charset="-122"/>
                          <a:ea typeface="+mn-ea"/>
                        </a:rPr>
                        <a:t> 第三次读取，得到结果集</a:t>
                      </a:r>
                      <a:r>
                        <a:rPr lang="en-US" altLang="zh-CN" sz="1200" b="0" i="0" u="none" strike="noStrike" dirty="0">
                          <a:solidFill>
                            <a:srgbClr val="000000"/>
                          </a:solidFill>
                          <a:effectLst/>
                          <a:latin typeface="等线" panose="02010600030101010101" pitchFamily="2" charset="-122"/>
                          <a:ea typeface="+mn-ea"/>
                        </a:rPr>
                        <a:t> {</a:t>
                      </a:r>
                      <a:r>
                        <a:rPr lang="zh-CN" altLang="en-US" sz="1200" b="0" i="0" u="none" strike="noStrike" dirty="0">
                          <a:solidFill>
                            <a:srgbClr val="000000"/>
                          </a:solidFill>
                          <a:effectLst/>
                          <a:latin typeface="等线" panose="02010600030101010101" pitchFamily="2" charset="-122"/>
                          <a:ea typeface="+mn-ea"/>
                        </a:rPr>
                        <a:t>张三</a:t>
                      </a:r>
                      <a:r>
                        <a:rPr lang="en-US" altLang="zh-CN" sz="1200" b="0" i="0" u="none" strike="noStrike" dirty="0">
                          <a:solidFill>
                            <a:srgbClr val="000000"/>
                          </a:solidFill>
                          <a:effectLst/>
                          <a:latin typeface="等线" panose="02010600030101010101" pitchFamily="2" charset="-122"/>
                          <a:ea typeface="+mn-ea"/>
                        </a:rPr>
                        <a:t>, </a:t>
                      </a:r>
                      <a:r>
                        <a:rPr lang="zh-CN" altLang="en-US" sz="1200" b="0" i="0" u="none" strike="noStrike" dirty="0">
                          <a:solidFill>
                            <a:srgbClr val="000000"/>
                          </a:solidFill>
                          <a:effectLst/>
                          <a:latin typeface="等线" panose="02010600030101010101" pitchFamily="2" charset="-122"/>
                          <a:ea typeface="+mn-ea"/>
                        </a:rPr>
                        <a:t>李四</a:t>
                      </a:r>
                      <a:r>
                        <a:rPr lang="en-US" altLang="zh-CN" sz="1200" b="0" i="0" u="none" strike="noStrike" dirty="0">
                          <a:solidFill>
                            <a:srgbClr val="000000"/>
                          </a:solidFill>
                          <a:effectLst/>
                          <a:latin typeface="等线" panose="02010600030101010101" pitchFamily="2" charset="-122"/>
                          <a:ea typeface="+mn-ea"/>
                        </a:rPr>
                        <a:t>, </a:t>
                      </a:r>
                      <a:r>
                        <a:rPr lang="zh-CN" altLang="en-US" sz="1200" b="0" i="0" u="none" strike="noStrike" dirty="0">
                          <a:solidFill>
                            <a:srgbClr val="000000"/>
                          </a:solidFill>
                          <a:effectLst/>
                          <a:latin typeface="等线" panose="02010600030101010101" pitchFamily="2" charset="-122"/>
                          <a:ea typeface="+mn-ea"/>
                        </a:rPr>
                        <a:t>王五</a:t>
                      </a:r>
                      <a:r>
                        <a:rPr lang="en-US" altLang="zh-CN" sz="1200" b="0" i="0" u="none" strike="noStrike" dirty="0">
                          <a:solidFill>
                            <a:srgbClr val="000000"/>
                          </a:solidFill>
                          <a:effectLst/>
                          <a:latin typeface="等线" panose="02010600030101010101" pitchFamily="2" charset="-122"/>
                          <a:ea typeface="+mn-ea"/>
                        </a:rPr>
                        <a:t>}</a:t>
                      </a:r>
                      <a:r>
                        <a:rPr lang="zh-CN" altLang="en-US" sz="1200" b="0" i="0" u="none" strike="noStrike" dirty="0">
                          <a:solidFill>
                            <a:srgbClr val="000000"/>
                          </a:solidFill>
                          <a:effectLst/>
                          <a:latin typeface="等线" panose="02010600030101010101" pitchFamily="2" charset="-122"/>
                          <a:ea typeface="+mn-ea"/>
                        </a:rPr>
                        <a:t>，出现幻读</a:t>
                      </a: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e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780689654"/>
                  </a:ext>
                </a:extLst>
              </a:tr>
            </a:tbl>
          </a:graphicData>
        </a:graphic>
      </p:graphicFrame>
    </p:spTree>
    <p:extLst>
      <p:ext uri="{BB962C8B-B14F-4D97-AF65-F5344CB8AC3E}">
        <p14:creationId xmlns:p14="http://schemas.microsoft.com/office/powerpoint/2010/main" val="3093895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事务隔离级别实现的关键 </a:t>
            </a:r>
            <a:r>
              <a:rPr lang="en-US" altLang="zh-CN" sz="4800" b="1" dirty="0">
                <a:latin typeface="Helvetica Neue" panose="02000503000000020004" pitchFamily="2" charset="0"/>
              </a:rPr>
              <a:t>-</a:t>
            </a:r>
            <a:r>
              <a:rPr lang="zh-CN" altLang="en-US" sz="4800" b="1" dirty="0">
                <a:latin typeface="Helvetica Neue" panose="02000503000000020004" pitchFamily="2" charset="0"/>
              </a:rPr>
              <a:t> </a:t>
            </a:r>
            <a:r>
              <a:rPr lang="en-US" altLang="zh-CN" sz="4800" b="1" dirty="0">
                <a:latin typeface="Helvetica Neue" panose="02000503000000020004" pitchFamily="2" charset="0"/>
              </a:rPr>
              <a:t>MVCC</a:t>
            </a:r>
            <a:endParaRPr lang="zh-CN" altLang="en-US" dirty="0"/>
          </a:p>
        </p:txBody>
      </p:sp>
      <p:sp>
        <p:nvSpPr>
          <p:cNvPr id="4" name="文本框 3">
            <a:extLst>
              <a:ext uri="{FF2B5EF4-FFF2-40B4-BE49-F238E27FC236}">
                <a16:creationId xmlns:a16="http://schemas.microsoft.com/office/drawing/2014/main" id="{60219C1E-A5A7-0D0E-390A-3E602AE10923}"/>
              </a:ext>
            </a:extLst>
          </p:cNvPr>
          <p:cNvSpPr txBox="1"/>
          <p:nvPr/>
        </p:nvSpPr>
        <p:spPr>
          <a:xfrm>
            <a:off x="740083" y="1403001"/>
            <a:ext cx="10711833" cy="463204"/>
          </a:xfrm>
          <a:prstGeom prst="rect">
            <a:avLst/>
          </a:prstGeom>
          <a:noFill/>
        </p:spPr>
        <p:txBody>
          <a:bodyPr wrap="square">
            <a:spAutoFit/>
          </a:bodyPr>
          <a:lstStyle/>
          <a:p>
            <a:pPr>
              <a:lnSpc>
                <a:spcPct val="150000"/>
              </a:lnSpc>
            </a:pPr>
            <a:r>
              <a:rPr lang="zh-CN" altLang="en-US" b="1" dirty="0">
                <a:solidFill>
                  <a:schemeClr val="bg1"/>
                </a:solidFill>
                <a:latin typeface="Helvetica Neue" panose="02000503000000020004" pitchFamily="2" charset="0"/>
              </a:rPr>
              <a:t>基于</a:t>
            </a:r>
            <a:r>
              <a:rPr lang="en-US" altLang="zh-CN" b="1" dirty="0">
                <a:solidFill>
                  <a:schemeClr val="bg1"/>
                </a:solidFill>
                <a:latin typeface="Helvetica Neue" panose="02000503000000020004" pitchFamily="2" charset="0"/>
              </a:rPr>
              <a:t>MVCC</a:t>
            </a:r>
            <a:r>
              <a:rPr lang="zh-CN" altLang="en-US" b="1" dirty="0">
                <a:solidFill>
                  <a:schemeClr val="bg1"/>
                </a:solidFill>
                <a:latin typeface="Helvetica Neue" panose="02000503000000020004" pitchFamily="2" charset="0"/>
              </a:rPr>
              <a:t>的原理分析可重复读下发生幻读的情况</a:t>
            </a:r>
            <a:endParaRPr lang="en-US" altLang="zh-CN" b="1" dirty="0">
              <a:solidFill>
                <a:srgbClr val="FFE79A"/>
              </a:solidFill>
              <a:latin typeface="Helvetica Neue" panose="02000503000000020004" pitchFamily="2" charset="0"/>
            </a:endParaRPr>
          </a:p>
        </p:txBody>
      </p:sp>
      <p:pic>
        <p:nvPicPr>
          <p:cNvPr id="3" name="图片 2">
            <a:extLst>
              <a:ext uri="{FF2B5EF4-FFF2-40B4-BE49-F238E27FC236}">
                <a16:creationId xmlns:a16="http://schemas.microsoft.com/office/drawing/2014/main" id="{4ACA72B4-40E1-5D89-5877-E2716B8E38B8}"/>
              </a:ext>
            </a:extLst>
          </p:cNvPr>
          <p:cNvPicPr>
            <a:picLocks noChangeAspect="1"/>
          </p:cNvPicPr>
          <p:nvPr/>
        </p:nvPicPr>
        <p:blipFill>
          <a:blip r:embed="rId2"/>
          <a:stretch>
            <a:fillRect/>
          </a:stretch>
        </p:blipFill>
        <p:spPr>
          <a:xfrm>
            <a:off x="740083" y="2126604"/>
            <a:ext cx="3234280" cy="581444"/>
          </a:xfrm>
          <a:prstGeom prst="rect">
            <a:avLst/>
          </a:prstGeom>
        </p:spPr>
      </p:pic>
      <p:sp>
        <p:nvSpPr>
          <p:cNvPr id="5" name="文本框 4">
            <a:extLst>
              <a:ext uri="{FF2B5EF4-FFF2-40B4-BE49-F238E27FC236}">
                <a16:creationId xmlns:a16="http://schemas.microsoft.com/office/drawing/2014/main" id="{8AEE6371-9E16-7308-D072-0A9499A9AD95}"/>
              </a:ext>
            </a:extLst>
          </p:cNvPr>
          <p:cNvSpPr txBox="1"/>
          <p:nvPr/>
        </p:nvSpPr>
        <p:spPr>
          <a:xfrm>
            <a:off x="668692" y="2832138"/>
            <a:ext cx="9638064" cy="307777"/>
          </a:xfrm>
          <a:prstGeom prst="rect">
            <a:avLst/>
          </a:prstGeom>
          <a:noFill/>
        </p:spPr>
        <p:txBody>
          <a:bodyPr wrap="square">
            <a:spAutoFit/>
          </a:bodyPr>
          <a:lstStyle/>
          <a:p>
            <a:r>
              <a:rPr lang="zh-CN" altLang="en-US" sz="1400" b="1" dirty="0">
                <a:solidFill>
                  <a:srgbClr val="FFE79A"/>
                </a:solidFill>
                <a:latin typeface="Helvetica Neue" panose="02000503000000020004" pitchFamily="2" charset="0"/>
              </a:rPr>
              <a:t>第一次读时的 </a:t>
            </a:r>
            <a:r>
              <a:rPr lang="en-US" altLang="zh-CN" sz="1400" b="1" dirty="0">
                <a:solidFill>
                  <a:srgbClr val="FFE79A"/>
                </a:solidFill>
                <a:latin typeface="Helvetica Neue" panose="02000503000000020004" pitchFamily="2" charset="0"/>
              </a:rPr>
              <a:t>Read</a:t>
            </a:r>
            <a:r>
              <a:rPr lang="zh-CN" altLang="en-US" sz="1400" b="1" dirty="0">
                <a:solidFill>
                  <a:srgbClr val="FFE79A"/>
                </a:solidFill>
                <a:latin typeface="Helvetica Neue" panose="02000503000000020004" pitchFamily="2" charset="0"/>
              </a:rPr>
              <a:t> </a:t>
            </a:r>
            <a:r>
              <a:rPr lang="en-US" altLang="zh-CN" sz="1400" b="1" dirty="0">
                <a:solidFill>
                  <a:srgbClr val="FFE79A"/>
                </a:solidFill>
                <a:latin typeface="Helvetica Neue" panose="02000503000000020004" pitchFamily="2" charset="0"/>
              </a:rPr>
              <a:t>View</a:t>
            </a:r>
            <a:r>
              <a:rPr lang="zh-CN" altLang="en-US" sz="1400" b="1" dirty="0">
                <a:solidFill>
                  <a:srgbClr val="FFE79A"/>
                </a:solidFill>
                <a:latin typeface="Helvetica Neue" panose="02000503000000020004" pitchFamily="2" charset="0"/>
              </a:rPr>
              <a:t>，“王五”数据未插入，还没有版本链，本次读取只有</a:t>
            </a:r>
            <a:r>
              <a:rPr lang="en-US" altLang="zh-CN" sz="1400" b="1" dirty="0">
                <a:solidFill>
                  <a:srgbClr val="FFE79A"/>
                </a:solidFill>
                <a:latin typeface="Helvetica Neue" panose="02000503000000020004" pitchFamily="2" charset="0"/>
              </a:rPr>
              <a:t>{</a:t>
            </a:r>
            <a:r>
              <a:rPr lang="zh-CN" altLang="en-US" sz="1400" b="1" dirty="0">
                <a:solidFill>
                  <a:srgbClr val="FFE79A"/>
                </a:solidFill>
                <a:latin typeface="Helvetica Neue" panose="02000503000000020004" pitchFamily="2" charset="0"/>
              </a:rPr>
              <a:t>张三</a:t>
            </a:r>
            <a:r>
              <a:rPr lang="en-US" altLang="zh-CN" sz="1400" b="1" dirty="0">
                <a:solidFill>
                  <a:srgbClr val="FFE79A"/>
                </a:solidFill>
                <a:latin typeface="Helvetica Neue" panose="02000503000000020004" pitchFamily="2" charset="0"/>
              </a:rPr>
              <a:t>, </a:t>
            </a:r>
            <a:r>
              <a:rPr lang="zh-CN" altLang="en-US" sz="1400" b="1" dirty="0">
                <a:solidFill>
                  <a:srgbClr val="FFE79A"/>
                </a:solidFill>
                <a:latin typeface="Helvetica Neue" panose="02000503000000020004" pitchFamily="2" charset="0"/>
              </a:rPr>
              <a:t>李四</a:t>
            </a:r>
            <a:r>
              <a:rPr lang="en-US" altLang="zh-CN" sz="1400" b="1" dirty="0">
                <a:solidFill>
                  <a:srgbClr val="FFE79A"/>
                </a:solidFill>
                <a:latin typeface="Helvetica Neue" panose="02000503000000020004" pitchFamily="2" charset="0"/>
              </a:rPr>
              <a:t>}</a:t>
            </a:r>
            <a:r>
              <a:rPr lang="zh-CN" altLang="en-US" sz="1400" b="1" dirty="0">
                <a:solidFill>
                  <a:srgbClr val="FFE79A"/>
                </a:solidFill>
                <a:latin typeface="Helvetica Neue" panose="02000503000000020004" pitchFamily="2" charset="0"/>
              </a:rPr>
              <a:t>满足要求。</a:t>
            </a:r>
            <a:endParaRPr lang="zh-CN" altLang="en-US" sz="1400" dirty="0"/>
          </a:p>
        </p:txBody>
      </p:sp>
      <p:sp>
        <p:nvSpPr>
          <p:cNvPr id="7" name="文本框 6">
            <a:extLst>
              <a:ext uri="{FF2B5EF4-FFF2-40B4-BE49-F238E27FC236}">
                <a16:creationId xmlns:a16="http://schemas.microsoft.com/office/drawing/2014/main" id="{B3698539-6D13-86B4-4F06-E4E27ED00D83}"/>
              </a:ext>
            </a:extLst>
          </p:cNvPr>
          <p:cNvSpPr txBox="1"/>
          <p:nvPr/>
        </p:nvSpPr>
        <p:spPr>
          <a:xfrm>
            <a:off x="668692" y="4131453"/>
            <a:ext cx="10179930" cy="307777"/>
          </a:xfrm>
          <a:prstGeom prst="rect">
            <a:avLst/>
          </a:prstGeom>
          <a:noFill/>
        </p:spPr>
        <p:txBody>
          <a:bodyPr wrap="square">
            <a:spAutoFit/>
          </a:bodyPr>
          <a:lstStyle/>
          <a:p>
            <a:r>
              <a:rPr lang="zh-CN" altLang="en-US" sz="1400" b="1" dirty="0">
                <a:solidFill>
                  <a:srgbClr val="FFE79A"/>
                </a:solidFill>
                <a:latin typeface="Helvetica Neue" panose="02000503000000020004" pitchFamily="2" charset="0"/>
              </a:rPr>
              <a:t>第二次读时的版本链，</a:t>
            </a:r>
            <a:r>
              <a:rPr lang="en-US" altLang="zh-CN" sz="1400" b="1" dirty="0">
                <a:solidFill>
                  <a:srgbClr val="FFE79A"/>
                </a:solidFill>
                <a:latin typeface="Helvetica Neue" panose="02000503000000020004" pitchFamily="2" charset="0"/>
              </a:rPr>
              <a:t>Read</a:t>
            </a:r>
            <a:r>
              <a:rPr lang="zh-CN" altLang="en-US" sz="1400" b="1" dirty="0">
                <a:solidFill>
                  <a:srgbClr val="FFE79A"/>
                </a:solidFill>
                <a:latin typeface="Helvetica Neue" panose="02000503000000020004" pitchFamily="2" charset="0"/>
              </a:rPr>
              <a:t> </a:t>
            </a:r>
            <a:r>
              <a:rPr lang="en-US" altLang="zh-CN" sz="1400" b="1" dirty="0">
                <a:solidFill>
                  <a:srgbClr val="FFE79A"/>
                </a:solidFill>
                <a:latin typeface="Helvetica Neue" panose="02000503000000020004" pitchFamily="2" charset="0"/>
              </a:rPr>
              <a:t>View</a:t>
            </a:r>
            <a:r>
              <a:rPr lang="zh-CN" altLang="en-US" sz="1400" b="1" dirty="0">
                <a:solidFill>
                  <a:srgbClr val="FFE79A"/>
                </a:solidFill>
                <a:latin typeface="Helvetica Neue" panose="02000503000000020004" pitchFamily="2" charset="0"/>
              </a:rPr>
              <a:t> 使用之前的快照，最新数据不符合可见规则，本次读取只有</a:t>
            </a:r>
            <a:r>
              <a:rPr lang="en-US" altLang="zh-CN" sz="1400" b="1" dirty="0">
                <a:solidFill>
                  <a:srgbClr val="FFE79A"/>
                </a:solidFill>
                <a:latin typeface="Helvetica Neue" panose="02000503000000020004" pitchFamily="2" charset="0"/>
              </a:rPr>
              <a:t>{</a:t>
            </a:r>
            <a:r>
              <a:rPr lang="zh-CN" altLang="en-US" sz="1400" b="1" dirty="0">
                <a:solidFill>
                  <a:srgbClr val="FFE79A"/>
                </a:solidFill>
                <a:latin typeface="Helvetica Neue" panose="02000503000000020004" pitchFamily="2" charset="0"/>
              </a:rPr>
              <a:t>张三</a:t>
            </a:r>
            <a:r>
              <a:rPr lang="en-US" altLang="zh-CN" sz="1400" b="1" dirty="0">
                <a:solidFill>
                  <a:srgbClr val="FFE79A"/>
                </a:solidFill>
                <a:latin typeface="Helvetica Neue" panose="02000503000000020004" pitchFamily="2" charset="0"/>
              </a:rPr>
              <a:t>, </a:t>
            </a:r>
            <a:r>
              <a:rPr lang="zh-CN" altLang="en-US" sz="1400" b="1" dirty="0">
                <a:solidFill>
                  <a:srgbClr val="FFE79A"/>
                </a:solidFill>
                <a:latin typeface="Helvetica Neue" panose="02000503000000020004" pitchFamily="2" charset="0"/>
              </a:rPr>
              <a:t>李四</a:t>
            </a:r>
            <a:r>
              <a:rPr lang="en-US" altLang="zh-CN" sz="1400" b="1" dirty="0">
                <a:solidFill>
                  <a:srgbClr val="FFE79A"/>
                </a:solidFill>
                <a:latin typeface="Helvetica Neue" panose="02000503000000020004" pitchFamily="2" charset="0"/>
              </a:rPr>
              <a:t>}</a:t>
            </a:r>
            <a:r>
              <a:rPr lang="zh-CN" altLang="en-US" sz="1400" b="1" dirty="0">
                <a:solidFill>
                  <a:srgbClr val="FFE79A"/>
                </a:solidFill>
                <a:latin typeface="Helvetica Neue" panose="02000503000000020004" pitchFamily="2" charset="0"/>
              </a:rPr>
              <a:t>满足要求。</a:t>
            </a:r>
            <a:endParaRPr lang="zh-CN" altLang="en-US" sz="1400" dirty="0"/>
          </a:p>
        </p:txBody>
      </p:sp>
      <p:pic>
        <p:nvPicPr>
          <p:cNvPr id="11" name="图片 10">
            <a:extLst>
              <a:ext uri="{FF2B5EF4-FFF2-40B4-BE49-F238E27FC236}">
                <a16:creationId xmlns:a16="http://schemas.microsoft.com/office/drawing/2014/main" id="{0B3FA513-5F92-F855-A92C-990E38D61F44}"/>
              </a:ext>
            </a:extLst>
          </p:cNvPr>
          <p:cNvPicPr>
            <a:picLocks noChangeAspect="1"/>
          </p:cNvPicPr>
          <p:nvPr/>
        </p:nvPicPr>
        <p:blipFill>
          <a:blip r:embed="rId3"/>
          <a:stretch>
            <a:fillRect/>
          </a:stretch>
        </p:blipFill>
        <p:spPr>
          <a:xfrm>
            <a:off x="740083" y="3364110"/>
            <a:ext cx="3234280" cy="619742"/>
          </a:xfrm>
          <a:prstGeom prst="rect">
            <a:avLst/>
          </a:prstGeom>
        </p:spPr>
      </p:pic>
      <p:sp>
        <p:nvSpPr>
          <p:cNvPr id="13" name="文本框 12">
            <a:extLst>
              <a:ext uri="{FF2B5EF4-FFF2-40B4-BE49-F238E27FC236}">
                <a16:creationId xmlns:a16="http://schemas.microsoft.com/office/drawing/2014/main" id="{2B7900CA-532A-82DD-000F-C3B31221FFAA}"/>
              </a:ext>
            </a:extLst>
          </p:cNvPr>
          <p:cNvSpPr txBox="1"/>
          <p:nvPr/>
        </p:nvSpPr>
        <p:spPr>
          <a:xfrm>
            <a:off x="668692" y="5941323"/>
            <a:ext cx="10179930" cy="307777"/>
          </a:xfrm>
          <a:prstGeom prst="rect">
            <a:avLst/>
          </a:prstGeom>
          <a:noFill/>
        </p:spPr>
        <p:txBody>
          <a:bodyPr wrap="square">
            <a:spAutoFit/>
          </a:bodyPr>
          <a:lstStyle/>
          <a:p>
            <a:r>
              <a:rPr lang="zh-CN" altLang="en-US" sz="1400" b="1" dirty="0">
                <a:solidFill>
                  <a:srgbClr val="FFE79A"/>
                </a:solidFill>
                <a:latin typeface="Helvetica Neue" panose="02000503000000020004" pitchFamily="2" charset="0"/>
              </a:rPr>
              <a:t>第三次读时的版本链，</a:t>
            </a:r>
            <a:r>
              <a:rPr lang="en-US" altLang="zh-CN" sz="1400" b="1" dirty="0">
                <a:solidFill>
                  <a:srgbClr val="FFE79A"/>
                </a:solidFill>
                <a:latin typeface="Helvetica Neue" panose="02000503000000020004" pitchFamily="2" charset="0"/>
              </a:rPr>
              <a:t>Read</a:t>
            </a:r>
            <a:r>
              <a:rPr lang="zh-CN" altLang="en-US" sz="1400" b="1" dirty="0">
                <a:solidFill>
                  <a:srgbClr val="FFE79A"/>
                </a:solidFill>
                <a:latin typeface="Helvetica Neue" panose="02000503000000020004" pitchFamily="2" charset="0"/>
              </a:rPr>
              <a:t> </a:t>
            </a:r>
            <a:r>
              <a:rPr lang="en-US" altLang="zh-CN" sz="1400" b="1" dirty="0">
                <a:solidFill>
                  <a:srgbClr val="FFE79A"/>
                </a:solidFill>
                <a:latin typeface="Helvetica Neue" panose="02000503000000020004" pitchFamily="2" charset="0"/>
              </a:rPr>
              <a:t>View</a:t>
            </a:r>
            <a:r>
              <a:rPr lang="zh-CN" altLang="en-US" sz="1400" b="1" dirty="0">
                <a:solidFill>
                  <a:srgbClr val="FFE79A"/>
                </a:solidFill>
                <a:latin typeface="Helvetica Neue" panose="02000503000000020004" pitchFamily="2" charset="0"/>
              </a:rPr>
              <a:t> 使用之前的快照，最新数据符合可见规则，本次读取</a:t>
            </a:r>
            <a:r>
              <a:rPr lang="en-US" altLang="zh-CN" sz="1400" b="1" dirty="0">
                <a:solidFill>
                  <a:srgbClr val="FFE79A"/>
                </a:solidFill>
                <a:latin typeface="Helvetica Neue" panose="02000503000000020004" pitchFamily="2" charset="0"/>
              </a:rPr>
              <a:t>{</a:t>
            </a:r>
            <a:r>
              <a:rPr lang="zh-CN" altLang="en-US" sz="1400" b="1" dirty="0">
                <a:solidFill>
                  <a:srgbClr val="FFE79A"/>
                </a:solidFill>
                <a:latin typeface="Helvetica Neue" panose="02000503000000020004" pitchFamily="2" charset="0"/>
              </a:rPr>
              <a:t>张三</a:t>
            </a:r>
            <a:r>
              <a:rPr lang="en-US" altLang="zh-CN" sz="1400" b="1" dirty="0">
                <a:solidFill>
                  <a:srgbClr val="FFE79A"/>
                </a:solidFill>
                <a:latin typeface="Helvetica Neue" panose="02000503000000020004" pitchFamily="2" charset="0"/>
              </a:rPr>
              <a:t>, </a:t>
            </a:r>
            <a:r>
              <a:rPr lang="zh-CN" altLang="en-US" sz="1400" b="1" dirty="0">
                <a:solidFill>
                  <a:srgbClr val="FFE79A"/>
                </a:solidFill>
                <a:latin typeface="Helvetica Neue" panose="02000503000000020004" pitchFamily="2" charset="0"/>
              </a:rPr>
              <a:t>李四</a:t>
            </a:r>
            <a:r>
              <a:rPr lang="en-US" altLang="zh-CN" sz="1400" b="1" dirty="0">
                <a:solidFill>
                  <a:srgbClr val="FFE79A"/>
                </a:solidFill>
                <a:latin typeface="Helvetica Neue" panose="02000503000000020004" pitchFamily="2" charset="0"/>
              </a:rPr>
              <a:t>, </a:t>
            </a:r>
            <a:r>
              <a:rPr lang="zh-CN" altLang="en-US" sz="1400" b="1" dirty="0">
                <a:solidFill>
                  <a:srgbClr val="FFE79A"/>
                </a:solidFill>
                <a:latin typeface="Helvetica Neue" panose="02000503000000020004" pitchFamily="2" charset="0"/>
              </a:rPr>
              <a:t>王五</a:t>
            </a:r>
            <a:r>
              <a:rPr lang="en-US" altLang="zh-CN" sz="1400" b="1" dirty="0">
                <a:solidFill>
                  <a:srgbClr val="FFE79A"/>
                </a:solidFill>
                <a:latin typeface="Helvetica Neue" panose="02000503000000020004" pitchFamily="2" charset="0"/>
              </a:rPr>
              <a:t>}</a:t>
            </a:r>
            <a:r>
              <a:rPr lang="zh-CN" altLang="en-US" sz="1400" b="1" dirty="0">
                <a:solidFill>
                  <a:srgbClr val="FFE79A"/>
                </a:solidFill>
                <a:latin typeface="Helvetica Neue" panose="02000503000000020004" pitchFamily="2" charset="0"/>
              </a:rPr>
              <a:t>满足要求，发生幻读。</a:t>
            </a:r>
            <a:endParaRPr lang="zh-CN" altLang="en-US" sz="1400" dirty="0"/>
          </a:p>
        </p:txBody>
      </p:sp>
      <p:pic>
        <p:nvPicPr>
          <p:cNvPr id="14" name="图片 13">
            <a:extLst>
              <a:ext uri="{FF2B5EF4-FFF2-40B4-BE49-F238E27FC236}">
                <a16:creationId xmlns:a16="http://schemas.microsoft.com/office/drawing/2014/main" id="{175A5CE3-859A-9390-8838-D5C689837CC9}"/>
              </a:ext>
            </a:extLst>
          </p:cNvPr>
          <p:cNvPicPr>
            <a:picLocks noChangeAspect="1"/>
          </p:cNvPicPr>
          <p:nvPr/>
        </p:nvPicPr>
        <p:blipFill>
          <a:blip r:embed="rId4"/>
          <a:stretch>
            <a:fillRect/>
          </a:stretch>
        </p:blipFill>
        <p:spPr>
          <a:xfrm>
            <a:off x="740083" y="4540599"/>
            <a:ext cx="3234280" cy="1219205"/>
          </a:xfrm>
          <a:prstGeom prst="rect">
            <a:avLst/>
          </a:prstGeom>
        </p:spPr>
      </p:pic>
    </p:spTree>
    <p:extLst>
      <p:ext uri="{BB962C8B-B14F-4D97-AF65-F5344CB8AC3E}">
        <p14:creationId xmlns:p14="http://schemas.microsoft.com/office/powerpoint/2010/main" val="323876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a:t>
            </a:r>
            <a:r>
              <a:rPr lang="zh-CN" altLang="en-US" b="1" dirty="0">
                <a:latin typeface="Helvetica Neue" panose="02000503000000020004" pitchFamily="2" charset="0"/>
              </a:rPr>
              <a:t>操作演示</a:t>
            </a:r>
            <a:endParaRPr lang="zh-CN" altLang="en-US" dirty="0"/>
          </a:p>
        </p:txBody>
      </p:sp>
      <p:sp>
        <p:nvSpPr>
          <p:cNvPr id="3" name="文本框 2">
            <a:extLst>
              <a:ext uri="{FF2B5EF4-FFF2-40B4-BE49-F238E27FC236}">
                <a16:creationId xmlns:a16="http://schemas.microsoft.com/office/drawing/2014/main" id="{D1678B13-7BD8-D25A-7ADD-682EF09DC889}"/>
              </a:ext>
            </a:extLst>
          </p:cNvPr>
          <p:cNvSpPr txBox="1"/>
          <p:nvPr/>
        </p:nvSpPr>
        <p:spPr>
          <a:xfrm>
            <a:off x="668692" y="1401596"/>
            <a:ext cx="10721798" cy="2126095"/>
          </a:xfrm>
          <a:prstGeom prst="rect">
            <a:avLst/>
          </a:prstGeom>
          <a:noFill/>
        </p:spPr>
        <p:txBody>
          <a:bodyPr wrap="square">
            <a:spAutoFit/>
          </a:bodyPr>
          <a:lstStyle/>
          <a:p>
            <a:pPr>
              <a:lnSpc>
                <a:spcPct val="150000"/>
              </a:lnSpc>
            </a:pPr>
            <a:r>
              <a:rPr lang="zh-CN" altLang="en-US" b="1" dirty="0">
                <a:solidFill>
                  <a:srgbClr val="FFE79A"/>
                </a:solidFill>
              </a:rPr>
              <a:t>事务的结束操作分为两类：提交和回滚</a:t>
            </a:r>
            <a:endParaRPr lang="en-US" altLang="zh-CN" b="1" dirty="0">
              <a:solidFill>
                <a:srgbClr val="FFE79A"/>
              </a:solidFill>
            </a:endParaRPr>
          </a:p>
          <a:p>
            <a:pPr marL="285750" indent="-285750">
              <a:lnSpc>
                <a:spcPct val="150000"/>
              </a:lnSpc>
              <a:buFontTx/>
              <a:buChar char="-"/>
            </a:pPr>
            <a:r>
              <a:rPr lang="zh-CN" altLang="en-US" b="1" dirty="0">
                <a:solidFill>
                  <a:srgbClr val="FFE79A"/>
                </a:solidFill>
              </a:rPr>
              <a:t>提交 </a:t>
            </a:r>
            <a:r>
              <a:rPr lang="en-US" altLang="zh-CN" b="1" dirty="0">
                <a:solidFill>
                  <a:srgbClr val="FFE79A"/>
                </a:solidFill>
              </a:rPr>
              <a:t>Commit</a:t>
            </a:r>
            <a:r>
              <a:rPr lang="zh-CN" altLang="en-US" b="1" dirty="0">
                <a:solidFill>
                  <a:srgbClr val="FFE79A"/>
                </a:solidFill>
              </a:rPr>
              <a:t>：提交事务的所有操作。具体地说就是将事务中所有对数据库的更新写到磁盘上的物理数据库中去，事务正常结束。</a:t>
            </a:r>
            <a:endParaRPr lang="en-US" altLang="zh-CN" b="1" dirty="0">
              <a:solidFill>
                <a:srgbClr val="FFE79A"/>
              </a:solidFill>
            </a:endParaRPr>
          </a:p>
          <a:p>
            <a:pPr marL="285750" indent="-285750">
              <a:lnSpc>
                <a:spcPct val="150000"/>
              </a:lnSpc>
              <a:buFontTx/>
              <a:buChar char="-"/>
            </a:pPr>
            <a:r>
              <a:rPr lang="zh-CN" altLang="en-US" b="1" dirty="0">
                <a:solidFill>
                  <a:srgbClr val="FFE79A"/>
                </a:solidFill>
              </a:rPr>
              <a:t>回滚 </a:t>
            </a:r>
            <a:r>
              <a:rPr lang="en-US" altLang="zh-CN" b="1" dirty="0">
                <a:solidFill>
                  <a:srgbClr val="FFE79A"/>
                </a:solidFill>
              </a:rPr>
              <a:t>Rollback</a:t>
            </a:r>
            <a:r>
              <a:rPr lang="zh-CN" altLang="en-US" b="1" dirty="0">
                <a:solidFill>
                  <a:srgbClr val="FFE79A"/>
                </a:solidFill>
              </a:rPr>
              <a:t>：即在事务的运行过程中发生了某种故障，事务不能继续执行，系统将事务中对数据库的所有已完成的操作全部撤销，回滚到事务开始时的状态。</a:t>
            </a:r>
            <a:endParaRPr lang="en-US" altLang="zh-CN" b="1" dirty="0">
              <a:solidFill>
                <a:srgbClr val="FFE79A"/>
              </a:solidFill>
            </a:endParaRPr>
          </a:p>
        </p:txBody>
      </p:sp>
    </p:spTree>
    <p:extLst>
      <p:ext uri="{BB962C8B-B14F-4D97-AF65-F5344CB8AC3E}">
        <p14:creationId xmlns:p14="http://schemas.microsoft.com/office/powerpoint/2010/main" val="1203778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a:t>
            </a:r>
            <a:r>
              <a:rPr lang="zh-CN" altLang="en-US" b="1" dirty="0">
                <a:latin typeface="Helvetica Neue" panose="02000503000000020004" pitchFamily="2" charset="0"/>
              </a:rPr>
              <a:t>操作演示</a:t>
            </a:r>
            <a:endParaRPr lang="zh-CN" altLang="en-US" dirty="0"/>
          </a:p>
        </p:txBody>
      </p:sp>
      <p:sp>
        <p:nvSpPr>
          <p:cNvPr id="3" name="文本框 2">
            <a:extLst>
              <a:ext uri="{FF2B5EF4-FFF2-40B4-BE49-F238E27FC236}">
                <a16:creationId xmlns:a16="http://schemas.microsoft.com/office/drawing/2014/main" id="{D1678B13-7BD8-D25A-7ADD-682EF09DC889}"/>
              </a:ext>
            </a:extLst>
          </p:cNvPr>
          <p:cNvSpPr txBox="1"/>
          <p:nvPr/>
        </p:nvSpPr>
        <p:spPr>
          <a:xfrm>
            <a:off x="668692" y="1401596"/>
            <a:ext cx="10721798" cy="1294200"/>
          </a:xfrm>
          <a:prstGeom prst="rect">
            <a:avLst/>
          </a:prstGeom>
          <a:noFill/>
        </p:spPr>
        <p:txBody>
          <a:bodyPr wrap="square">
            <a:spAutoFit/>
          </a:bodyPr>
          <a:lstStyle/>
          <a:p>
            <a:pPr marL="285750" indent="-285750">
              <a:lnSpc>
                <a:spcPct val="150000"/>
              </a:lnSpc>
              <a:buFontTx/>
              <a:buChar char="-"/>
            </a:pPr>
            <a:r>
              <a:rPr lang="zh-CN" altLang="en-US" b="1" dirty="0">
                <a:solidFill>
                  <a:srgbClr val="FFE79A"/>
                </a:solidFill>
                <a:latin typeface="Helvetica Neue" panose="02000503000000020004" pitchFamily="2" charset="0"/>
              </a:rPr>
              <a:t>使用 </a:t>
            </a:r>
            <a:r>
              <a:rPr lang="en-US" altLang="zh-CN" b="1" dirty="0">
                <a:solidFill>
                  <a:srgbClr val="FFE79A"/>
                </a:solidFill>
                <a:latin typeface="Helvetica Neue" panose="02000503000000020004" pitchFamily="2" charset="0"/>
              </a:rPr>
              <a:t>MySQL</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Workbench</a:t>
            </a:r>
            <a:r>
              <a:rPr lang="zh-CN" altLang="en-US" b="1" dirty="0">
                <a:solidFill>
                  <a:srgbClr val="FFE79A"/>
                </a:solidFill>
                <a:latin typeface="Helvetica Neue" panose="02000503000000020004" pitchFamily="2" charset="0"/>
              </a:rPr>
              <a:t> 进行演示。</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zh-CN" altLang="en-US" b="1" dirty="0">
                <a:solidFill>
                  <a:srgbClr val="FFE79A"/>
                </a:solidFill>
                <a:latin typeface="Helvetica Neue" panose="02000503000000020004" pitchFamily="2" charset="0"/>
              </a:rPr>
              <a:t>为了更好的演示效果，我们用一个事务更新数据，用另一个事务观察更新的结果。</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zh-CN" altLang="en-US" b="1" dirty="0">
                <a:solidFill>
                  <a:srgbClr val="FFE79A"/>
                </a:solidFill>
                <a:latin typeface="Helvetica Neue" panose="02000503000000020004" pitchFamily="2" charset="0"/>
              </a:rPr>
              <a:t>在 </a:t>
            </a:r>
            <a:r>
              <a:rPr lang="en-US" altLang="zh-CN" b="1" dirty="0">
                <a:solidFill>
                  <a:srgbClr val="FFE79A"/>
                </a:solidFill>
                <a:latin typeface="Helvetica Neue" panose="02000503000000020004" pitchFamily="2" charset="0"/>
              </a:rPr>
              <a:t>MySQL</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Workbench</a:t>
            </a:r>
            <a:r>
              <a:rPr lang="zh-CN" altLang="en-US" b="1" dirty="0">
                <a:solidFill>
                  <a:srgbClr val="FFE79A"/>
                </a:solidFill>
                <a:latin typeface="Helvetica Neue" panose="02000503000000020004" pitchFamily="2" charset="0"/>
              </a:rPr>
              <a:t> 中，同一个连接共用事务，要演示多个事务需要再创建一个连接。</a:t>
            </a:r>
            <a:endParaRPr lang="en-US" altLang="zh-CN" b="1" dirty="0">
              <a:solidFill>
                <a:srgbClr val="FFE79A"/>
              </a:solidFill>
              <a:latin typeface="Helvetica Neue" panose="02000503000000020004" pitchFamily="2" charset="0"/>
            </a:endParaRPr>
          </a:p>
        </p:txBody>
      </p:sp>
      <p:pic>
        <p:nvPicPr>
          <p:cNvPr id="2" name="图片 1">
            <a:extLst>
              <a:ext uri="{FF2B5EF4-FFF2-40B4-BE49-F238E27FC236}">
                <a16:creationId xmlns:a16="http://schemas.microsoft.com/office/drawing/2014/main" id="{12142C74-46C1-A68D-3D1C-CBEEC83D9496}"/>
              </a:ext>
            </a:extLst>
          </p:cNvPr>
          <p:cNvPicPr>
            <a:picLocks noChangeAspect="1"/>
          </p:cNvPicPr>
          <p:nvPr/>
        </p:nvPicPr>
        <p:blipFill>
          <a:blip r:embed="rId2"/>
          <a:stretch>
            <a:fillRect/>
          </a:stretch>
        </p:blipFill>
        <p:spPr>
          <a:xfrm>
            <a:off x="843845" y="2837217"/>
            <a:ext cx="6426199" cy="3258783"/>
          </a:xfrm>
          <a:prstGeom prst="rect">
            <a:avLst/>
          </a:prstGeom>
        </p:spPr>
      </p:pic>
    </p:spTree>
    <p:extLst>
      <p:ext uri="{BB962C8B-B14F-4D97-AF65-F5344CB8AC3E}">
        <p14:creationId xmlns:p14="http://schemas.microsoft.com/office/powerpoint/2010/main" val="348836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a:t>
            </a:r>
            <a:r>
              <a:rPr lang="zh-CN" altLang="en-US" b="1" dirty="0">
                <a:latin typeface="Helvetica Neue" panose="02000503000000020004" pitchFamily="2" charset="0"/>
              </a:rPr>
              <a:t>操作演示</a:t>
            </a:r>
            <a:endParaRPr lang="zh-CN" altLang="en-US" dirty="0"/>
          </a:p>
        </p:txBody>
      </p:sp>
      <p:sp>
        <p:nvSpPr>
          <p:cNvPr id="3" name="文本框 2">
            <a:extLst>
              <a:ext uri="{FF2B5EF4-FFF2-40B4-BE49-F238E27FC236}">
                <a16:creationId xmlns:a16="http://schemas.microsoft.com/office/drawing/2014/main" id="{D1678B13-7BD8-D25A-7ADD-682EF09DC889}"/>
              </a:ext>
            </a:extLst>
          </p:cNvPr>
          <p:cNvSpPr txBox="1"/>
          <p:nvPr/>
        </p:nvSpPr>
        <p:spPr>
          <a:xfrm>
            <a:off x="667382" y="1317380"/>
            <a:ext cx="10721798" cy="1709699"/>
          </a:xfrm>
          <a:prstGeom prst="rect">
            <a:avLst/>
          </a:prstGeom>
          <a:noFill/>
        </p:spPr>
        <p:txBody>
          <a:bodyPr wrap="square">
            <a:spAutoFit/>
          </a:bodyPr>
          <a:lstStyle/>
          <a:p>
            <a:pPr>
              <a:lnSpc>
                <a:spcPct val="150000"/>
              </a:lnSpc>
            </a:pPr>
            <a:r>
              <a:rPr lang="zh-CN" altLang="en-US" b="1" dirty="0">
                <a:solidFill>
                  <a:schemeClr val="bg1"/>
                </a:solidFill>
                <a:latin typeface="Helvetica Neue" panose="02000503000000020004" pitchFamily="2" charset="0"/>
              </a:rPr>
              <a:t>（</a:t>
            </a:r>
            <a:r>
              <a:rPr lang="en-US" altLang="zh-CN" b="1" dirty="0">
                <a:solidFill>
                  <a:schemeClr val="bg1"/>
                </a:solidFill>
                <a:latin typeface="Helvetica Neue" panose="02000503000000020004" pitchFamily="2" charset="0"/>
              </a:rPr>
              <a:t>1</a:t>
            </a:r>
            <a:r>
              <a:rPr lang="zh-CN" altLang="en-US" b="1" dirty="0">
                <a:solidFill>
                  <a:schemeClr val="bg1"/>
                </a:solidFill>
                <a:latin typeface="Helvetica Neue" panose="02000503000000020004" pitchFamily="2" charset="0"/>
              </a:rPr>
              <a:t>）演示事务默认自动提交</a:t>
            </a:r>
            <a:endParaRPr lang="en-US" altLang="zh-CN" b="1" dirty="0">
              <a:solidFill>
                <a:schemeClr val="bg1"/>
              </a:solidFill>
              <a:latin typeface="Helvetica Neue" panose="02000503000000020004" pitchFamily="2" charset="0"/>
            </a:endParaRPr>
          </a:p>
          <a:p>
            <a:pPr marL="285750" indent="-285750">
              <a:lnSpc>
                <a:spcPct val="150000"/>
              </a:lnSpc>
              <a:buFontTx/>
              <a:buChar char="-"/>
            </a:pPr>
            <a:r>
              <a:rPr lang="zh-CN" altLang="en-US" b="1" dirty="0">
                <a:solidFill>
                  <a:srgbClr val="FFE79A"/>
                </a:solidFill>
                <a:latin typeface="Helvetica Neue" panose="02000503000000020004" pitchFamily="2" charset="0"/>
              </a:rPr>
              <a:t>在连接 </a:t>
            </a:r>
            <a:r>
              <a:rPr lang="en-US" altLang="zh-CN" b="1" dirty="0">
                <a:solidFill>
                  <a:srgbClr val="FFE79A"/>
                </a:solidFill>
                <a:latin typeface="Helvetica Neue" panose="02000503000000020004" pitchFamily="2" charset="0"/>
              </a:rPr>
              <a:t>local2</a:t>
            </a:r>
            <a:r>
              <a:rPr lang="zh-CN" altLang="en-US" b="1" dirty="0">
                <a:solidFill>
                  <a:srgbClr val="FFE79A"/>
                </a:solidFill>
                <a:latin typeface="Helvetica Neue" panose="02000503000000020004" pitchFamily="2" charset="0"/>
              </a:rPr>
              <a:t> 的 </a:t>
            </a:r>
            <a:r>
              <a:rPr lang="en-US" altLang="zh-CN" b="1" dirty="0">
                <a:solidFill>
                  <a:srgbClr val="FFE79A"/>
                </a:solidFill>
                <a:latin typeface="Helvetica Neue" panose="02000503000000020004" pitchFamily="2" charset="0"/>
              </a:rPr>
              <a:t>Query</a:t>
            </a:r>
            <a:r>
              <a:rPr lang="zh-CN" altLang="en-US" b="1" dirty="0">
                <a:solidFill>
                  <a:srgbClr val="FFE79A"/>
                </a:solidFill>
                <a:latin typeface="Helvetica Neue" panose="02000503000000020004" pitchFamily="2" charset="0"/>
              </a:rPr>
              <a:t> 窗口中，查询 </a:t>
            </a:r>
            <a:r>
              <a:rPr lang="en-US" altLang="zh-CN" b="1" dirty="0">
                <a:solidFill>
                  <a:srgbClr val="FFE79A"/>
                </a:solidFill>
                <a:latin typeface="Helvetica Neue" panose="02000503000000020004" pitchFamily="2" charset="0"/>
              </a:rPr>
              <a:t>student</a:t>
            </a:r>
            <a:r>
              <a:rPr lang="zh-CN" altLang="en-US" b="1" dirty="0">
                <a:solidFill>
                  <a:srgbClr val="FFE79A"/>
                </a:solidFill>
                <a:latin typeface="Helvetica Neue" panose="02000503000000020004" pitchFamily="2" charset="0"/>
              </a:rPr>
              <a:t> 表 </a:t>
            </a:r>
            <a:r>
              <a:rPr lang="en-US" altLang="zh-CN" b="1" dirty="0">
                <a:solidFill>
                  <a:srgbClr val="FFE79A"/>
                </a:solidFill>
                <a:latin typeface="Helvetica Neue" panose="02000503000000020004" pitchFamily="2" charset="0"/>
              </a:rPr>
              <a:t>id</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1</a:t>
            </a:r>
            <a:r>
              <a:rPr lang="zh-CN" altLang="en-US" b="1" dirty="0">
                <a:solidFill>
                  <a:srgbClr val="FFE79A"/>
                </a:solidFill>
                <a:latin typeface="Helvetica Neue" panose="02000503000000020004" pitchFamily="2" charset="0"/>
              </a:rPr>
              <a:t> 的数据，返回的数据 </a:t>
            </a:r>
            <a:r>
              <a:rPr lang="en-US" altLang="zh-CN" b="1" dirty="0">
                <a:solidFill>
                  <a:srgbClr val="FFE79A"/>
                </a:solidFill>
                <a:latin typeface="Helvetica Neue" panose="02000503000000020004" pitchFamily="2" charset="0"/>
              </a:rPr>
              <a:t>age</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16</a:t>
            </a:r>
            <a:r>
              <a:rPr lang="zh-CN" altLang="en-US" b="1" dirty="0">
                <a:solidFill>
                  <a:srgbClr val="FFE79A"/>
                </a:solidFill>
                <a:latin typeface="Helvetica Neue" panose="02000503000000020004" pitchFamily="2" charset="0"/>
              </a:rPr>
              <a:t>。</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zh-CN" altLang="en-US" b="1" dirty="0">
                <a:solidFill>
                  <a:srgbClr val="FFE79A"/>
                </a:solidFill>
                <a:latin typeface="Helvetica Neue" panose="02000503000000020004" pitchFamily="2" charset="0"/>
              </a:rPr>
              <a:t>在连接 </a:t>
            </a:r>
            <a:r>
              <a:rPr lang="en-US" altLang="zh-CN" b="1" dirty="0">
                <a:solidFill>
                  <a:srgbClr val="FFE79A"/>
                </a:solidFill>
                <a:latin typeface="Helvetica Neue" panose="02000503000000020004" pitchFamily="2" charset="0"/>
              </a:rPr>
              <a:t>local</a:t>
            </a:r>
            <a:r>
              <a:rPr lang="zh-CN" altLang="en-US" b="1" dirty="0">
                <a:solidFill>
                  <a:srgbClr val="FFE79A"/>
                </a:solidFill>
                <a:latin typeface="Helvetica Neue" panose="02000503000000020004" pitchFamily="2" charset="0"/>
              </a:rPr>
              <a:t> 的 </a:t>
            </a:r>
            <a:r>
              <a:rPr lang="en-US" altLang="zh-CN" b="1" dirty="0">
                <a:solidFill>
                  <a:srgbClr val="FFE79A"/>
                </a:solidFill>
                <a:latin typeface="Helvetica Neue" panose="02000503000000020004" pitchFamily="2" charset="0"/>
              </a:rPr>
              <a:t>Query</a:t>
            </a:r>
            <a:r>
              <a:rPr lang="zh-CN" altLang="en-US" b="1" dirty="0">
                <a:solidFill>
                  <a:srgbClr val="FFE79A"/>
                </a:solidFill>
                <a:latin typeface="Helvetica Neue" panose="02000503000000020004" pitchFamily="2" charset="0"/>
              </a:rPr>
              <a:t> 窗口中，更新 </a:t>
            </a:r>
            <a:r>
              <a:rPr lang="en-US" altLang="zh-CN" b="1" dirty="0">
                <a:solidFill>
                  <a:srgbClr val="FFE79A"/>
                </a:solidFill>
                <a:latin typeface="Helvetica Neue" panose="02000503000000020004" pitchFamily="2" charset="0"/>
              </a:rPr>
              <a:t>id</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1</a:t>
            </a:r>
            <a:r>
              <a:rPr lang="zh-CN" altLang="en-US" b="1" dirty="0">
                <a:solidFill>
                  <a:srgbClr val="FFE79A"/>
                </a:solidFill>
                <a:latin typeface="Helvetica Neue" panose="02000503000000020004" pitchFamily="2" charset="0"/>
              </a:rPr>
              <a:t> 的数据的 </a:t>
            </a:r>
            <a:r>
              <a:rPr lang="en-US" altLang="zh-CN" b="1" dirty="0">
                <a:solidFill>
                  <a:srgbClr val="FFE79A"/>
                </a:solidFill>
                <a:latin typeface="Helvetica Neue" panose="02000503000000020004" pitchFamily="2" charset="0"/>
              </a:rPr>
              <a:t>age</a:t>
            </a:r>
            <a:r>
              <a:rPr lang="zh-CN" altLang="en-US" b="1" dirty="0">
                <a:solidFill>
                  <a:srgbClr val="FFE79A"/>
                </a:solidFill>
                <a:latin typeface="Helvetica Neue" panose="02000503000000020004" pitchFamily="2" charset="0"/>
              </a:rPr>
              <a:t> 字段为 </a:t>
            </a:r>
            <a:r>
              <a:rPr lang="en-US" altLang="zh-CN" b="1" dirty="0">
                <a:solidFill>
                  <a:srgbClr val="FFE79A"/>
                </a:solidFill>
                <a:latin typeface="Helvetica Neue" panose="02000503000000020004" pitchFamily="2" charset="0"/>
              </a:rPr>
              <a:t>18</a:t>
            </a:r>
            <a:r>
              <a:rPr lang="zh-CN" altLang="en-US" b="1" dirty="0">
                <a:solidFill>
                  <a:srgbClr val="FFE79A"/>
                </a:solidFill>
                <a:latin typeface="Helvetica Neue" panose="02000503000000020004" pitchFamily="2" charset="0"/>
              </a:rPr>
              <a:t>。</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zh-CN" altLang="en-US" b="1" dirty="0">
                <a:solidFill>
                  <a:srgbClr val="FFE79A"/>
                </a:solidFill>
                <a:latin typeface="Helvetica Neue" panose="02000503000000020004" pitchFamily="2" charset="0"/>
              </a:rPr>
              <a:t>在连接 </a:t>
            </a:r>
            <a:r>
              <a:rPr lang="en-US" altLang="zh-CN" b="1" dirty="0">
                <a:solidFill>
                  <a:srgbClr val="FFE79A"/>
                </a:solidFill>
                <a:latin typeface="Helvetica Neue" panose="02000503000000020004" pitchFamily="2" charset="0"/>
              </a:rPr>
              <a:t>local2</a:t>
            </a:r>
            <a:r>
              <a:rPr lang="zh-CN" altLang="en-US" b="1" dirty="0">
                <a:solidFill>
                  <a:srgbClr val="FFE79A"/>
                </a:solidFill>
                <a:latin typeface="Helvetica Neue" panose="02000503000000020004" pitchFamily="2" charset="0"/>
              </a:rPr>
              <a:t> 的 </a:t>
            </a:r>
            <a:r>
              <a:rPr lang="en-US" altLang="zh-CN" b="1" dirty="0">
                <a:solidFill>
                  <a:srgbClr val="FFE79A"/>
                </a:solidFill>
                <a:latin typeface="Helvetica Neue" panose="02000503000000020004" pitchFamily="2" charset="0"/>
              </a:rPr>
              <a:t>Query</a:t>
            </a:r>
            <a:r>
              <a:rPr lang="zh-CN" altLang="en-US" b="1" dirty="0">
                <a:solidFill>
                  <a:srgbClr val="FFE79A"/>
                </a:solidFill>
                <a:latin typeface="Helvetica Neue" panose="02000503000000020004" pitchFamily="2" charset="0"/>
              </a:rPr>
              <a:t> 窗口中，查询 </a:t>
            </a:r>
            <a:r>
              <a:rPr lang="en-US" altLang="zh-CN" b="1" dirty="0">
                <a:solidFill>
                  <a:srgbClr val="FFE79A"/>
                </a:solidFill>
                <a:latin typeface="Helvetica Neue" panose="02000503000000020004" pitchFamily="2" charset="0"/>
              </a:rPr>
              <a:t>student</a:t>
            </a:r>
            <a:r>
              <a:rPr lang="zh-CN" altLang="en-US" b="1" dirty="0">
                <a:solidFill>
                  <a:srgbClr val="FFE79A"/>
                </a:solidFill>
                <a:latin typeface="Helvetica Neue" panose="02000503000000020004" pitchFamily="2" charset="0"/>
              </a:rPr>
              <a:t> 表 </a:t>
            </a:r>
            <a:r>
              <a:rPr lang="en-US" altLang="zh-CN" b="1" dirty="0">
                <a:solidFill>
                  <a:srgbClr val="FFE79A"/>
                </a:solidFill>
                <a:latin typeface="Helvetica Neue" panose="02000503000000020004" pitchFamily="2" charset="0"/>
              </a:rPr>
              <a:t>id</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1</a:t>
            </a:r>
            <a:r>
              <a:rPr lang="zh-CN" altLang="en-US" b="1" dirty="0">
                <a:solidFill>
                  <a:srgbClr val="FFE79A"/>
                </a:solidFill>
                <a:latin typeface="Helvetica Neue" panose="02000503000000020004" pitchFamily="2" charset="0"/>
              </a:rPr>
              <a:t> 的数据，返回的数据 </a:t>
            </a:r>
            <a:r>
              <a:rPr lang="en-US" altLang="zh-CN" b="1" dirty="0">
                <a:solidFill>
                  <a:srgbClr val="FFE79A"/>
                </a:solidFill>
                <a:latin typeface="Helvetica Neue" panose="02000503000000020004" pitchFamily="2" charset="0"/>
              </a:rPr>
              <a:t>age</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18</a:t>
            </a:r>
            <a:r>
              <a:rPr lang="zh-CN" altLang="en-US" b="1" dirty="0">
                <a:solidFill>
                  <a:srgbClr val="FFE79A"/>
                </a:solidFill>
                <a:latin typeface="Helvetica Neue" panose="02000503000000020004" pitchFamily="2" charset="0"/>
              </a:rPr>
              <a:t>。</a:t>
            </a:r>
            <a:endParaRPr lang="en-US" altLang="zh-CN" b="1" dirty="0">
              <a:solidFill>
                <a:srgbClr val="FFE79A"/>
              </a:solidFill>
              <a:latin typeface="Helvetica Neue" panose="02000503000000020004" pitchFamily="2" charset="0"/>
            </a:endParaRPr>
          </a:p>
        </p:txBody>
      </p:sp>
      <p:pic>
        <p:nvPicPr>
          <p:cNvPr id="7" name="图片 6">
            <a:extLst>
              <a:ext uri="{FF2B5EF4-FFF2-40B4-BE49-F238E27FC236}">
                <a16:creationId xmlns:a16="http://schemas.microsoft.com/office/drawing/2014/main" id="{D4A376F5-B86E-0467-8ED6-F031284AC021}"/>
              </a:ext>
            </a:extLst>
          </p:cNvPr>
          <p:cNvPicPr>
            <a:picLocks noChangeAspect="1"/>
          </p:cNvPicPr>
          <p:nvPr/>
        </p:nvPicPr>
        <p:blipFill>
          <a:blip r:embed="rId2"/>
          <a:stretch>
            <a:fillRect/>
          </a:stretch>
        </p:blipFill>
        <p:spPr>
          <a:xfrm>
            <a:off x="667382" y="3198273"/>
            <a:ext cx="3148662" cy="2419692"/>
          </a:xfrm>
          <a:prstGeom prst="rect">
            <a:avLst/>
          </a:prstGeom>
        </p:spPr>
      </p:pic>
      <p:pic>
        <p:nvPicPr>
          <p:cNvPr id="8" name="图片 7">
            <a:extLst>
              <a:ext uri="{FF2B5EF4-FFF2-40B4-BE49-F238E27FC236}">
                <a16:creationId xmlns:a16="http://schemas.microsoft.com/office/drawing/2014/main" id="{3597FB90-FD68-2C37-37ED-EFFECC9CF41B}"/>
              </a:ext>
            </a:extLst>
          </p:cNvPr>
          <p:cNvPicPr>
            <a:picLocks noChangeAspect="1"/>
          </p:cNvPicPr>
          <p:nvPr/>
        </p:nvPicPr>
        <p:blipFill>
          <a:blip r:embed="rId3"/>
          <a:stretch>
            <a:fillRect/>
          </a:stretch>
        </p:blipFill>
        <p:spPr>
          <a:xfrm>
            <a:off x="4171169" y="3198273"/>
            <a:ext cx="3215386" cy="2419692"/>
          </a:xfrm>
          <a:prstGeom prst="rect">
            <a:avLst/>
          </a:prstGeom>
        </p:spPr>
      </p:pic>
      <p:pic>
        <p:nvPicPr>
          <p:cNvPr id="9" name="图片 8">
            <a:extLst>
              <a:ext uri="{FF2B5EF4-FFF2-40B4-BE49-F238E27FC236}">
                <a16:creationId xmlns:a16="http://schemas.microsoft.com/office/drawing/2014/main" id="{18A48E6C-7ED2-6B04-58F1-9525B1901BF4}"/>
              </a:ext>
            </a:extLst>
          </p:cNvPr>
          <p:cNvPicPr>
            <a:picLocks noChangeAspect="1"/>
          </p:cNvPicPr>
          <p:nvPr/>
        </p:nvPicPr>
        <p:blipFill>
          <a:blip r:embed="rId4"/>
          <a:stretch>
            <a:fillRect/>
          </a:stretch>
        </p:blipFill>
        <p:spPr>
          <a:xfrm>
            <a:off x="7699972" y="3198273"/>
            <a:ext cx="3270210" cy="2419692"/>
          </a:xfrm>
          <a:prstGeom prst="rect">
            <a:avLst/>
          </a:prstGeom>
        </p:spPr>
      </p:pic>
      <p:sp>
        <p:nvSpPr>
          <p:cNvPr id="11" name="椭圆 10">
            <a:extLst>
              <a:ext uri="{FF2B5EF4-FFF2-40B4-BE49-F238E27FC236}">
                <a16:creationId xmlns:a16="http://schemas.microsoft.com/office/drawing/2014/main" id="{1E7FA88A-28A7-02BE-A6E4-57195C5F69E4}"/>
              </a:ext>
            </a:extLst>
          </p:cNvPr>
          <p:cNvSpPr/>
          <p:nvPr/>
        </p:nvSpPr>
        <p:spPr>
          <a:xfrm>
            <a:off x="802820" y="4910668"/>
            <a:ext cx="372533" cy="37253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1</a:t>
            </a:r>
            <a:endParaRPr kumimoji="1" lang="zh-CN" altLang="en-US" b="1" dirty="0"/>
          </a:p>
        </p:txBody>
      </p:sp>
      <p:sp>
        <p:nvSpPr>
          <p:cNvPr id="12" name="椭圆 11">
            <a:extLst>
              <a:ext uri="{FF2B5EF4-FFF2-40B4-BE49-F238E27FC236}">
                <a16:creationId xmlns:a16="http://schemas.microsoft.com/office/drawing/2014/main" id="{74669323-C1E2-9CD8-CD55-706D5E233B7F}"/>
              </a:ext>
            </a:extLst>
          </p:cNvPr>
          <p:cNvSpPr/>
          <p:nvPr/>
        </p:nvSpPr>
        <p:spPr>
          <a:xfrm>
            <a:off x="4255911" y="4910668"/>
            <a:ext cx="372533" cy="37253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2</a:t>
            </a:r>
            <a:endParaRPr kumimoji="1" lang="zh-CN" altLang="en-US" b="1" dirty="0"/>
          </a:p>
        </p:txBody>
      </p:sp>
      <p:sp>
        <p:nvSpPr>
          <p:cNvPr id="13" name="椭圆 12">
            <a:extLst>
              <a:ext uri="{FF2B5EF4-FFF2-40B4-BE49-F238E27FC236}">
                <a16:creationId xmlns:a16="http://schemas.microsoft.com/office/drawing/2014/main" id="{FA9B3E81-A880-8A2E-AD9C-10D020BFDE60}"/>
              </a:ext>
            </a:extLst>
          </p:cNvPr>
          <p:cNvSpPr/>
          <p:nvPr/>
        </p:nvSpPr>
        <p:spPr>
          <a:xfrm>
            <a:off x="7774660" y="4910668"/>
            <a:ext cx="372533" cy="37253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3</a:t>
            </a:r>
            <a:endParaRPr kumimoji="1" lang="zh-CN" altLang="en-US" b="1" dirty="0"/>
          </a:p>
        </p:txBody>
      </p:sp>
      <p:sp>
        <p:nvSpPr>
          <p:cNvPr id="14" name="文本框 13">
            <a:extLst>
              <a:ext uri="{FF2B5EF4-FFF2-40B4-BE49-F238E27FC236}">
                <a16:creationId xmlns:a16="http://schemas.microsoft.com/office/drawing/2014/main" id="{E2022009-3ADB-96FF-27A5-B50A476F6539}"/>
              </a:ext>
            </a:extLst>
          </p:cNvPr>
          <p:cNvSpPr txBox="1"/>
          <p:nvPr/>
        </p:nvSpPr>
        <p:spPr>
          <a:xfrm>
            <a:off x="667382" y="5693470"/>
            <a:ext cx="11163374" cy="463204"/>
          </a:xfrm>
          <a:prstGeom prst="rect">
            <a:avLst/>
          </a:prstGeom>
          <a:noFill/>
        </p:spPr>
        <p:txBody>
          <a:bodyPr wrap="square">
            <a:spAutoFit/>
          </a:bodyPr>
          <a:lstStyle/>
          <a:p>
            <a:pPr>
              <a:lnSpc>
                <a:spcPct val="150000"/>
              </a:lnSpc>
            </a:pPr>
            <a:r>
              <a:rPr lang="zh-CN" altLang="en-US" b="1" dirty="0">
                <a:solidFill>
                  <a:srgbClr val="FFE79A"/>
                </a:solidFill>
                <a:latin typeface="Helvetica Neue" panose="02000503000000020004" pitchFamily="2" charset="0"/>
              </a:rPr>
              <a:t>事务默认是自动提交的，当执行一条</a:t>
            </a:r>
            <a:r>
              <a:rPr lang="en-US" altLang="zh-CN" b="1" dirty="0">
                <a:solidFill>
                  <a:srgbClr val="FFE79A"/>
                </a:solidFill>
                <a:latin typeface="Helvetica Neue" panose="02000503000000020004" pitchFamily="2" charset="0"/>
              </a:rPr>
              <a:t>SQL</a:t>
            </a:r>
            <a:r>
              <a:rPr lang="zh-CN" altLang="en-US" b="1" dirty="0">
                <a:solidFill>
                  <a:srgbClr val="FFE79A"/>
                </a:solidFill>
                <a:latin typeface="Helvetica Neue" panose="02000503000000020004" pitchFamily="2" charset="0"/>
              </a:rPr>
              <a:t>语句就会自动成为一个事务并提交。因此这处的</a:t>
            </a:r>
            <a:r>
              <a:rPr lang="en-US" altLang="zh-CN" b="1" dirty="0">
                <a:solidFill>
                  <a:srgbClr val="FFE79A"/>
                </a:solidFill>
                <a:latin typeface="Helvetica Neue" panose="02000503000000020004" pitchFamily="2" charset="0"/>
              </a:rPr>
              <a:t>update</a:t>
            </a:r>
            <a:r>
              <a:rPr lang="zh-CN" altLang="en-US" b="1" dirty="0">
                <a:solidFill>
                  <a:srgbClr val="FFE79A"/>
                </a:solidFill>
                <a:latin typeface="Helvetica Neue" panose="02000503000000020004" pitchFamily="2" charset="0"/>
              </a:rPr>
              <a:t>直接生效了。</a:t>
            </a:r>
            <a:endParaRPr lang="en-US" altLang="zh-CN" b="1" dirty="0">
              <a:solidFill>
                <a:srgbClr val="FFE79A"/>
              </a:solidFill>
              <a:latin typeface="Helvetica Neue" panose="02000503000000020004" pitchFamily="2" charset="0"/>
            </a:endParaRPr>
          </a:p>
        </p:txBody>
      </p:sp>
    </p:spTree>
    <p:extLst>
      <p:ext uri="{BB962C8B-B14F-4D97-AF65-F5344CB8AC3E}">
        <p14:creationId xmlns:p14="http://schemas.microsoft.com/office/powerpoint/2010/main" val="1985694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86D0A2A-39AE-5487-3D1E-2F15081FDC45}"/>
              </a:ext>
            </a:extLst>
          </p:cNvPr>
          <p:cNvPicPr>
            <a:picLocks noChangeAspect="1"/>
          </p:cNvPicPr>
          <p:nvPr/>
        </p:nvPicPr>
        <p:blipFill>
          <a:blip r:embed="rId2"/>
          <a:stretch>
            <a:fillRect/>
          </a:stretch>
        </p:blipFill>
        <p:spPr>
          <a:xfrm>
            <a:off x="7882678" y="3637842"/>
            <a:ext cx="3506502" cy="2659907"/>
          </a:xfrm>
          <a:prstGeom prst="rect">
            <a:avLst/>
          </a:prstGeom>
        </p:spPr>
      </p:pic>
      <p:pic>
        <p:nvPicPr>
          <p:cNvPr id="6" name="图片 5">
            <a:extLst>
              <a:ext uri="{FF2B5EF4-FFF2-40B4-BE49-F238E27FC236}">
                <a16:creationId xmlns:a16="http://schemas.microsoft.com/office/drawing/2014/main" id="{11538713-91A6-13B4-906C-D0C2338379F0}"/>
              </a:ext>
            </a:extLst>
          </p:cNvPr>
          <p:cNvPicPr>
            <a:picLocks noChangeAspect="1"/>
          </p:cNvPicPr>
          <p:nvPr/>
        </p:nvPicPr>
        <p:blipFill>
          <a:blip r:embed="rId3"/>
          <a:stretch>
            <a:fillRect/>
          </a:stretch>
        </p:blipFill>
        <p:spPr>
          <a:xfrm>
            <a:off x="4076727" y="3637842"/>
            <a:ext cx="3300133" cy="2659907"/>
          </a:xfrm>
          <a:prstGeom prst="rect">
            <a:avLst/>
          </a:prstGeom>
        </p:spPr>
      </p:pic>
      <p:pic>
        <p:nvPicPr>
          <p:cNvPr id="2" name="图片 1">
            <a:extLst>
              <a:ext uri="{FF2B5EF4-FFF2-40B4-BE49-F238E27FC236}">
                <a16:creationId xmlns:a16="http://schemas.microsoft.com/office/drawing/2014/main" id="{C6CC1772-B37E-FE74-3E1C-9A003E739B9E}"/>
              </a:ext>
            </a:extLst>
          </p:cNvPr>
          <p:cNvPicPr>
            <a:picLocks noChangeAspect="1"/>
          </p:cNvPicPr>
          <p:nvPr/>
        </p:nvPicPr>
        <p:blipFill>
          <a:blip r:embed="rId4"/>
          <a:stretch>
            <a:fillRect/>
          </a:stretch>
        </p:blipFill>
        <p:spPr>
          <a:xfrm>
            <a:off x="586775" y="3637843"/>
            <a:ext cx="2984106" cy="2659907"/>
          </a:xfrm>
          <a:prstGeom prst="rect">
            <a:avLst/>
          </a:prstGeom>
        </p:spPr>
      </p:pic>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a:t>
            </a:r>
            <a:r>
              <a:rPr lang="zh-CN" altLang="en-US" b="1" dirty="0">
                <a:latin typeface="Helvetica Neue" panose="02000503000000020004" pitchFamily="2" charset="0"/>
              </a:rPr>
              <a:t>操作演示</a:t>
            </a:r>
            <a:endParaRPr lang="zh-CN" altLang="en-US" dirty="0"/>
          </a:p>
        </p:txBody>
      </p:sp>
      <p:sp>
        <p:nvSpPr>
          <p:cNvPr id="3" name="文本框 2">
            <a:extLst>
              <a:ext uri="{FF2B5EF4-FFF2-40B4-BE49-F238E27FC236}">
                <a16:creationId xmlns:a16="http://schemas.microsoft.com/office/drawing/2014/main" id="{D1678B13-7BD8-D25A-7ADD-682EF09DC889}"/>
              </a:ext>
            </a:extLst>
          </p:cNvPr>
          <p:cNvSpPr txBox="1"/>
          <p:nvPr/>
        </p:nvSpPr>
        <p:spPr>
          <a:xfrm>
            <a:off x="667382" y="1317380"/>
            <a:ext cx="10721798" cy="2116349"/>
          </a:xfrm>
          <a:prstGeom prst="rect">
            <a:avLst/>
          </a:prstGeom>
          <a:noFill/>
        </p:spPr>
        <p:txBody>
          <a:bodyPr wrap="square">
            <a:spAutoFit/>
          </a:bodyPr>
          <a:lstStyle/>
          <a:p>
            <a:pPr>
              <a:lnSpc>
                <a:spcPct val="150000"/>
              </a:lnSpc>
            </a:pPr>
            <a:r>
              <a:rPr lang="zh-CN" altLang="en-US" b="1" dirty="0">
                <a:solidFill>
                  <a:schemeClr val="bg1"/>
                </a:solidFill>
                <a:latin typeface="Helvetica Neue" panose="02000503000000020004" pitchFamily="2" charset="0"/>
              </a:rPr>
              <a:t>（</a:t>
            </a:r>
            <a:r>
              <a:rPr lang="en-US" altLang="zh-CN" b="1" dirty="0">
                <a:solidFill>
                  <a:schemeClr val="bg1"/>
                </a:solidFill>
                <a:latin typeface="Helvetica Neue" panose="02000503000000020004" pitchFamily="2" charset="0"/>
              </a:rPr>
              <a:t>2</a:t>
            </a:r>
            <a:r>
              <a:rPr lang="zh-CN" altLang="en-US" b="1" dirty="0">
                <a:solidFill>
                  <a:schemeClr val="bg1"/>
                </a:solidFill>
                <a:latin typeface="Helvetica Neue" panose="02000503000000020004" pitchFamily="2" charset="0"/>
              </a:rPr>
              <a:t>）演示使用事务控制语句显示开启事务并提交</a:t>
            </a:r>
            <a:endParaRPr lang="en-US" altLang="zh-CN" b="1" dirty="0">
              <a:solidFill>
                <a:schemeClr val="bg1"/>
              </a:solidFill>
              <a:latin typeface="Helvetica Neue" panose="02000503000000020004" pitchFamily="2" charset="0"/>
            </a:endParaRPr>
          </a:p>
          <a:p>
            <a:pPr marL="285750" indent="-285750">
              <a:lnSpc>
                <a:spcPct val="150000"/>
              </a:lnSpc>
              <a:buFontTx/>
              <a:buChar char="-"/>
            </a:pPr>
            <a:r>
              <a:rPr lang="zh-CN" altLang="en-US" b="1" dirty="0">
                <a:solidFill>
                  <a:srgbClr val="FFE79A"/>
                </a:solidFill>
                <a:latin typeface="Helvetica Neue" panose="02000503000000020004" pitchFamily="2" charset="0"/>
              </a:rPr>
              <a:t>在连接 </a:t>
            </a:r>
            <a:r>
              <a:rPr lang="en-US" altLang="zh-CN" b="1" dirty="0">
                <a:solidFill>
                  <a:srgbClr val="FFE79A"/>
                </a:solidFill>
                <a:latin typeface="Helvetica Neue" panose="02000503000000020004" pitchFamily="2" charset="0"/>
              </a:rPr>
              <a:t>local2</a:t>
            </a:r>
            <a:r>
              <a:rPr lang="zh-CN" altLang="en-US" b="1" dirty="0">
                <a:solidFill>
                  <a:srgbClr val="FFE79A"/>
                </a:solidFill>
                <a:latin typeface="Helvetica Neue" panose="02000503000000020004" pitchFamily="2" charset="0"/>
              </a:rPr>
              <a:t> 的 </a:t>
            </a:r>
            <a:r>
              <a:rPr lang="en-US" altLang="zh-CN" b="1" dirty="0">
                <a:solidFill>
                  <a:srgbClr val="FFE79A"/>
                </a:solidFill>
                <a:latin typeface="Helvetica Neue" panose="02000503000000020004" pitchFamily="2" charset="0"/>
              </a:rPr>
              <a:t>Query</a:t>
            </a:r>
            <a:r>
              <a:rPr lang="zh-CN" altLang="en-US" b="1" dirty="0">
                <a:solidFill>
                  <a:srgbClr val="FFE79A"/>
                </a:solidFill>
                <a:latin typeface="Helvetica Neue" panose="02000503000000020004" pitchFamily="2" charset="0"/>
              </a:rPr>
              <a:t> 窗口中，查询 </a:t>
            </a:r>
            <a:r>
              <a:rPr lang="en-US" altLang="zh-CN" b="1" dirty="0">
                <a:solidFill>
                  <a:srgbClr val="FFE79A"/>
                </a:solidFill>
                <a:latin typeface="Helvetica Neue" panose="02000503000000020004" pitchFamily="2" charset="0"/>
              </a:rPr>
              <a:t>student</a:t>
            </a:r>
            <a:r>
              <a:rPr lang="zh-CN" altLang="en-US" b="1" dirty="0">
                <a:solidFill>
                  <a:srgbClr val="FFE79A"/>
                </a:solidFill>
                <a:latin typeface="Helvetica Neue" panose="02000503000000020004" pitchFamily="2" charset="0"/>
              </a:rPr>
              <a:t> 表 </a:t>
            </a:r>
            <a:r>
              <a:rPr lang="en-US" altLang="zh-CN" b="1" dirty="0">
                <a:solidFill>
                  <a:srgbClr val="FFE79A"/>
                </a:solidFill>
                <a:latin typeface="Helvetica Neue" panose="02000503000000020004" pitchFamily="2" charset="0"/>
              </a:rPr>
              <a:t>id</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1</a:t>
            </a:r>
            <a:r>
              <a:rPr lang="zh-CN" altLang="en-US" b="1" dirty="0">
                <a:solidFill>
                  <a:srgbClr val="FFE79A"/>
                </a:solidFill>
                <a:latin typeface="Helvetica Neue" panose="02000503000000020004" pitchFamily="2" charset="0"/>
              </a:rPr>
              <a:t> 的数据，返回的数据 </a:t>
            </a:r>
            <a:r>
              <a:rPr lang="en-US" altLang="zh-CN" b="1" dirty="0">
                <a:solidFill>
                  <a:srgbClr val="FFE79A"/>
                </a:solidFill>
                <a:latin typeface="Helvetica Neue" panose="02000503000000020004" pitchFamily="2" charset="0"/>
              </a:rPr>
              <a:t>age</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18</a:t>
            </a:r>
            <a:r>
              <a:rPr lang="zh-CN" altLang="en-US" b="1" dirty="0">
                <a:solidFill>
                  <a:srgbClr val="FFE79A"/>
                </a:solidFill>
                <a:latin typeface="Helvetica Neue" panose="02000503000000020004" pitchFamily="2" charset="0"/>
              </a:rPr>
              <a:t>。</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zh-CN" altLang="en-US" b="1" dirty="0">
                <a:solidFill>
                  <a:srgbClr val="FFE79A"/>
                </a:solidFill>
                <a:latin typeface="Helvetica Neue" panose="02000503000000020004" pitchFamily="2" charset="0"/>
              </a:rPr>
              <a:t>在连接 </a:t>
            </a:r>
            <a:r>
              <a:rPr lang="en-US" altLang="zh-CN" b="1" dirty="0">
                <a:solidFill>
                  <a:srgbClr val="FFE79A"/>
                </a:solidFill>
                <a:latin typeface="Helvetica Neue" panose="02000503000000020004" pitchFamily="2" charset="0"/>
              </a:rPr>
              <a:t>local</a:t>
            </a:r>
            <a:r>
              <a:rPr lang="zh-CN" altLang="en-US" b="1" dirty="0">
                <a:solidFill>
                  <a:srgbClr val="FFE79A"/>
                </a:solidFill>
                <a:latin typeface="Helvetica Neue" panose="02000503000000020004" pitchFamily="2" charset="0"/>
              </a:rPr>
              <a:t> 的 </a:t>
            </a:r>
            <a:r>
              <a:rPr lang="en-US" altLang="zh-CN" b="1" dirty="0">
                <a:solidFill>
                  <a:srgbClr val="FFE79A"/>
                </a:solidFill>
                <a:latin typeface="Helvetica Neue" panose="02000503000000020004" pitchFamily="2" charset="0"/>
              </a:rPr>
              <a:t>Query</a:t>
            </a:r>
            <a:r>
              <a:rPr lang="zh-CN" altLang="en-US" b="1" dirty="0">
                <a:solidFill>
                  <a:srgbClr val="FFE79A"/>
                </a:solidFill>
                <a:latin typeface="Helvetica Neue" panose="02000503000000020004" pitchFamily="2" charset="0"/>
              </a:rPr>
              <a:t> 窗口中，使用 </a:t>
            </a:r>
            <a:r>
              <a:rPr lang="en-US" altLang="zh-CN" b="1" dirty="0">
                <a:solidFill>
                  <a:srgbClr val="FFE79A"/>
                </a:solidFill>
                <a:latin typeface="Helvetica Neue" panose="02000503000000020004" pitchFamily="2" charset="0"/>
              </a:rPr>
              <a:t>begin</a:t>
            </a:r>
            <a:r>
              <a:rPr lang="zh-CN" altLang="en-US" b="1" dirty="0">
                <a:solidFill>
                  <a:srgbClr val="FFE79A"/>
                </a:solidFill>
                <a:latin typeface="Helvetica Neue" panose="02000503000000020004" pitchFamily="2" charset="0"/>
              </a:rPr>
              <a:t> 开始事务，更新 </a:t>
            </a:r>
            <a:r>
              <a:rPr lang="en-US" altLang="zh-CN" b="1" dirty="0">
                <a:solidFill>
                  <a:srgbClr val="FFE79A"/>
                </a:solidFill>
                <a:latin typeface="Helvetica Neue" panose="02000503000000020004" pitchFamily="2" charset="0"/>
              </a:rPr>
              <a:t>id</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1</a:t>
            </a:r>
            <a:r>
              <a:rPr lang="zh-CN" altLang="en-US" b="1" dirty="0">
                <a:solidFill>
                  <a:srgbClr val="FFE79A"/>
                </a:solidFill>
                <a:latin typeface="Helvetica Neue" panose="02000503000000020004" pitchFamily="2" charset="0"/>
              </a:rPr>
              <a:t> 的数据的 </a:t>
            </a:r>
            <a:r>
              <a:rPr lang="en-US" altLang="zh-CN" b="1" dirty="0">
                <a:solidFill>
                  <a:srgbClr val="FFE79A"/>
                </a:solidFill>
                <a:latin typeface="Helvetica Neue" panose="02000503000000020004" pitchFamily="2" charset="0"/>
              </a:rPr>
              <a:t>age</a:t>
            </a:r>
            <a:r>
              <a:rPr lang="zh-CN" altLang="en-US" b="1" dirty="0">
                <a:solidFill>
                  <a:srgbClr val="FFE79A"/>
                </a:solidFill>
                <a:latin typeface="Helvetica Neue" panose="02000503000000020004" pitchFamily="2" charset="0"/>
              </a:rPr>
              <a:t> 字段为 </a:t>
            </a:r>
            <a:r>
              <a:rPr lang="en-US" altLang="zh-CN" b="1" dirty="0">
                <a:solidFill>
                  <a:srgbClr val="FFE79A"/>
                </a:solidFill>
                <a:latin typeface="Helvetica Neue" panose="02000503000000020004" pitchFamily="2" charset="0"/>
              </a:rPr>
              <a:t>20</a:t>
            </a:r>
            <a:r>
              <a:rPr lang="zh-CN" altLang="en-US" b="1" dirty="0">
                <a:solidFill>
                  <a:srgbClr val="FFE79A"/>
                </a:solidFill>
                <a:latin typeface="Helvetica Neue" panose="02000503000000020004" pitchFamily="2" charset="0"/>
              </a:rPr>
              <a:t>。</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zh-CN" altLang="en-US" b="1" dirty="0">
                <a:solidFill>
                  <a:srgbClr val="FFE79A"/>
                </a:solidFill>
                <a:latin typeface="Helvetica Neue" panose="02000503000000020004" pitchFamily="2" charset="0"/>
              </a:rPr>
              <a:t>在连接 </a:t>
            </a:r>
            <a:r>
              <a:rPr lang="en-US" altLang="zh-CN" b="1" dirty="0">
                <a:solidFill>
                  <a:srgbClr val="FFE79A"/>
                </a:solidFill>
                <a:latin typeface="Helvetica Neue" panose="02000503000000020004" pitchFamily="2" charset="0"/>
              </a:rPr>
              <a:t>local</a:t>
            </a:r>
            <a:r>
              <a:rPr lang="zh-CN" altLang="en-US" b="1" dirty="0">
                <a:solidFill>
                  <a:srgbClr val="FFE79A"/>
                </a:solidFill>
                <a:latin typeface="Helvetica Neue" panose="02000503000000020004" pitchFamily="2" charset="0"/>
              </a:rPr>
              <a:t> 的 </a:t>
            </a:r>
            <a:r>
              <a:rPr lang="en-US" altLang="zh-CN" b="1" dirty="0">
                <a:solidFill>
                  <a:srgbClr val="FFE79A"/>
                </a:solidFill>
                <a:latin typeface="Helvetica Neue" panose="02000503000000020004" pitchFamily="2" charset="0"/>
              </a:rPr>
              <a:t>Query</a:t>
            </a:r>
            <a:r>
              <a:rPr lang="zh-CN" altLang="en-US" b="1" dirty="0">
                <a:solidFill>
                  <a:srgbClr val="FFE79A"/>
                </a:solidFill>
                <a:latin typeface="Helvetica Neue" panose="02000503000000020004" pitchFamily="2" charset="0"/>
              </a:rPr>
              <a:t> 窗口中，查询 </a:t>
            </a:r>
            <a:r>
              <a:rPr lang="en-US" altLang="zh-CN" b="1" dirty="0">
                <a:solidFill>
                  <a:srgbClr val="FFE79A"/>
                </a:solidFill>
                <a:latin typeface="Helvetica Neue" panose="02000503000000020004" pitchFamily="2" charset="0"/>
              </a:rPr>
              <a:t>student</a:t>
            </a:r>
            <a:r>
              <a:rPr lang="zh-CN" altLang="en-US" b="1" dirty="0">
                <a:solidFill>
                  <a:srgbClr val="FFE79A"/>
                </a:solidFill>
                <a:latin typeface="Helvetica Neue" panose="02000503000000020004" pitchFamily="2" charset="0"/>
              </a:rPr>
              <a:t> 表 </a:t>
            </a:r>
            <a:r>
              <a:rPr lang="en-US" altLang="zh-CN" b="1" dirty="0">
                <a:solidFill>
                  <a:srgbClr val="FFE79A"/>
                </a:solidFill>
                <a:latin typeface="Helvetica Neue" panose="02000503000000020004" pitchFamily="2" charset="0"/>
              </a:rPr>
              <a:t>id</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1</a:t>
            </a:r>
            <a:r>
              <a:rPr lang="zh-CN" altLang="en-US" b="1" dirty="0">
                <a:solidFill>
                  <a:srgbClr val="FFE79A"/>
                </a:solidFill>
                <a:latin typeface="Helvetica Neue" panose="02000503000000020004" pitchFamily="2" charset="0"/>
              </a:rPr>
              <a:t> 的数据，返回的数据 </a:t>
            </a:r>
            <a:r>
              <a:rPr lang="en-US" altLang="zh-CN" b="1" dirty="0">
                <a:solidFill>
                  <a:srgbClr val="FFE79A"/>
                </a:solidFill>
                <a:latin typeface="Helvetica Neue" panose="02000503000000020004" pitchFamily="2" charset="0"/>
              </a:rPr>
              <a:t>age</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20</a:t>
            </a:r>
            <a:r>
              <a:rPr lang="zh-CN" altLang="en-US" b="1" dirty="0">
                <a:solidFill>
                  <a:srgbClr val="FFE79A"/>
                </a:solidFill>
                <a:latin typeface="Helvetica Neue" panose="02000503000000020004" pitchFamily="2" charset="0"/>
              </a:rPr>
              <a:t>，同一个事务能查到更新的数据。</a:t>
            </a:r>
            <a:endParaRPr lang="en-US" altLang="zh-CN" b="1" dirty="0">
              <a:solidFill>
                <a:srgbClr val="FFE79A"/>
              </a:solidFill>
              <a:latin typeface="Helvetica Neue" panose="02000503000000020004" pitchFamily="2" charset="0"/>
            </a:endParaRPr>
          </a:p>
        </p:txBody>
      </p:sp>
      <p:sp>
        <p:nvSpPr>
          <p:cNvPr id="11" name="椭圆 10">
            <a:extLst>
              <a:ext uri="{FF2B5EF4-FFF2-40B4-BE49-F238E27FC236}">
                <a16:creationId xmlns:a16="http://schemas.microsoft.com/office/drawing/2014/main" id="{1E7FA88A-28A7-02BE-A6E4-57195C5F69E4}"/>
              </a:ext>
            </a:extLst>
          </p:cNvPr>
          <p:cNvSpPr/>
          <p:nvPr/>
        </p:nvSpPr>
        <p:spPr>
          <a:xfrm>
            <a:off x="748851" y="5812327"/>
            <a:ext cx="372533" cy="37253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1</a:t>
            </a:r>
            <a:endParaRPr kumimoji="1" lang="zh-CN" altLang="en-US" b="1" dirty="0"/>
          </a:p>
        </p:txBody>
      </p:sp>
      <p:sp>
        <p:nvSpPr>
          <p:cNvPr id="12" name="椭圆 11">
            <a:extLst>
              <a:ext uri="{FF2B5EF4-FFF2-40B4-BE49-F238E27FC236}">
                <a16:creationId xmlns:a16="http://schemas.microsoft.com/office/drawing/2014/main" id="{74669323-C1E2-9CD8-CD55-706D5E233B7F}"/>
              </a:ext>
            </a:extLst>
          </p:cNvPr>
          <p:cNvSpPr/>
          <p:nvPr/>
        </p:nvSpPr>
        <p:spPr>
          <a:xfrm>
            <a:off x="4239873" y="5812327"/>
            <a:ext cx="372533" cy="37253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2</a:t>
            </a:r>
            <a:endParaRPr kumimoji="1" lang="zh-CN" altLang="en-US" b="1" dirty="0"/>
          </a:p>
        </p:txBody>
      </p:sp>
      <p:sp>
        <p:nvSpPr>
          <p:cNvPr id="13" name="椭圆 12">
            <a:extLst>
              <a:ext uri="{FF2B5EF4-FFF2-40B4-BE49-F238E27FC236}">
                <a16:creationId xmlns:a16="http://schemas.microsoft.com/office/drawing/2014/main" id="{FA9B3E81-A880-8A2E-AD9C-10D020BFDE60}"/>
              </a:ext>
            </a:extLst>
          </p:cNvPr>
          <p:cNvSpPr/>
          <p:nvPr/>
        </p:nvSpPr>
        <p:spPr>
          <a:xfrm>
            <a:off x="8016640" y="5812327"/>
            <a:ext cx="372533" cy="37253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3</a:t>
            </a:r>
            <a:endParaRPr kumimoji="1" lang="zh-CN" altLang="en-US" b="1" dirty="0"/>
          </a:p>
        </p:txBody>
      </p:sp>
    </p:spTree>
    <p:extLst>
      <p:ext uri="{BB962C8B-B14F-4D97-AF65-F5344CB8AC3E}">
        <p14:creationId xmlns:p14="http://schemas.microsoft.com/office/powerpoint/2010/main" val="2443920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8A7B1B14-93C3-CBF5-CC05-2DB7187C6D76}"/>
              </a:ext>
            </a:extLst>
          </p:cNvPr>
          <p:cNvPicPr>
            <a:picLocks noChangeAspect="1"/>
          </p:cNvPicPr>
          <p:nvPr/>
        </p:nvPicPr>
        <p:blipFill>
          <a:blip r:embed="rId2"/>
          <a:stretch>
            <a:fillRect/>
          </a:stretch>
        </p:blipFill>
        <p:spPr>
          <a:xfrm>
            <a:off x="4483505" y="3434646"/>
            <a:ext cx="3847695" cy="2630235"/>
          </a:xfrm>
          <a:prstGeom prst="rect">
            <a:avLst/>
          </a:prstGeom>
        </p:spPr>
      </p:pic>
      <p:pic>
        <p:nvPicPr>
          <p:cNvPr id="6" name="图片 5">
            <a:extLst>
              <a:ext uri="{FF2B5EF4-FFF2-40B4-BE49-F238E27FC236}">
                <a16:creationId xmlns:a16="http://schemas.microsoft.com/office/drawing/2014/main" id="{A0BE1CA6-1992-1B61-2A9D-682E2D3F2D25}"/>
              </a:ext>
            </a:extLst>
          </p:cNvPr>
          <p:cNvPicPr>
            <a:picLocks noChangeAspect="1"/>
          </p:cNvPicPr>
          <p:nvPr/>
        </p:nvPicPr>
        <p:blipFill>
          <a:blip r:embed="rId3"/>
          <a:stretch>
            <a:fillRect/>
          </a:stretch>
        </p:blipFill>
        <p:spPr>
          <a:xfrm>
            <a:off x="500343" y="3406423"/>
            <a:ext cx="3680656" cy="2653169"/>
          </a:xfrm>
          <a:prstGeom prst="rect">
            <a:avLst/>
          </a:prstGeom>
        </p:spPr>
      </p:pic>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a:t>
            </a:r>
            <a:r>
              <a:rPr lang="zh-CN" altLang="en-US" b="1" dirty="0">
                <a:latin typeface="Helvetica Neue" panose="02000503000000020004" pitchFamily="2" charset="0"/>
              </a:rPr>
              <a:t>操作演示</a:t>
            </a:r>
            <a:endParaRPr lang="zh-CN" altLang="en-US" dirty="0"/>
          </a:p>
        </p:txBody>
      </p:sp>
      <p:sp>
        <p:nvSpPr>
          <p:cNvPr id="3" name="文本框 2">
            <a:extLst>
              <a:ext uri="{FF2B5EF4-FFF2-40B4-BE49-F238E27FC236}">
                <a16:creationId xmlns:a16="http://schemas.microsoft.com/office/drawing/2014/main" id="{D1678B13-7BD8-D25A-7ADD-682EF09DC889}"/>
              </a:ext>
            </a:extLst>
          </p:cNvPr>
          <p:cNvSpPr txBox="1"/>
          <p:nvPr/>
        </p:nvSpPr>
        <p:spPr>
          <a:xfrm>
            <a:off x="667382" y="1317380"/>
            <a:ext cx="10721798" cy="1709699"/>
          </a:xfrm>
          <a:prstGeom prst="rect">
            <a:avLst/>
          </a:prstGeom>
          <a:noFill/>
        </p:spPr>
        <p:txBody>
          <a:bodyPr wrap="square">
            <a:spAutoFit/>
          </a:bodyPr>
          <a:lstStyle/>
          <a:p>
            <a:pPr>
              <a:lnSpc>
                <a:spcPct val="150000"/>
              </a:lnSpc>
            </a:pPr>
            <a:r>
              <a:rPr lang="zh-CN" altLang="en-US" b="1" dirty="0">
                <a:solidFill>
                  <a:schemeClr val="bg1"/>
                </a:solidFill>
                <a:latin typeface="Helvetica Neue" panose="02000503000000020004" pitchFamily="2" charset="0"/>
              </a:rPr>
              <a:t>（</a:t>
            </a:r>
            <a:r>
              <a:rPr lang="en-US" altLang="zh-CN" b="1" dirty="0">
                <a:solidFill>
                  <a:schemeClr val="bg1"/>
                </a:solidFill>
                <a:latin typeface="Helvetica Neue" panose="02000503000000020004" pitchFamily="2" charset="0"/>
              </a:rPr>
              <a:t>2</a:t>
            </a:r>
            <a:r>
              <a:rPr lang="zh-CN" altLang="en-US" b="1" dirty="0">
                <a:solidFill>
                  <a:schemeClr val="bg1"/>
                </a:solidFill>
                <a:latin typeface="Helvetica Neue" panose="02000503000000020004" pitchFamily="2" charset="0"/>
              </a:rPr>
              <a:t>）演示使用事务控制语句显示开启事务并提交</a:t>
            </a:r>
            <a:endParaRPr lang="en-US" altLang="zh-CN" sz="1600" b="1" dirty="0">
              <a:solidFill>
                <a:srgbClr val="FFE79A"/>
              </a:solidFill>
              <a:latin typeface="Helvetica Neue" panose="02000503000000020004" pitchFamily="2" charset="0"/>
            </a:endParaRPr>
          </a:p>
          <a:p>
            <a:pPr marL="285750" indent="-285750">
              <a:lnSpc>
                <a:spcPct val="150000"/>
              </a:lnSpc>
              <a:buFontTx/>
              <a:buChar char="-"/>
            </a:pPr>
            <a:r>
              <a:rPr lang="zh-CN" altLang="en-US" b="1" dirty="0">
                <a:solidFill>
                  <a:srgbClr val="FFE79A"/>
                </a:solidFill>
                <a:latin typeface="Helvetica Neue" panose="02000503000000020004" pitchFamily="2" charset="0"/>
              </a:rPr>
              <a:t>在连接 </a:t>
            </a:r>
            <a:r>
              <a:rPr lang="en-US" altLang="zh-CN" b="1" dirty="0">
                <a:solidFill>
                  <a:srgbClr val="FFE79A"/>
                </a:solidFill>
                <a:latin typeface="Helvetica Neue" panose="02000503000000020004" pitchFamily="2" charset="0"/>
              </a:rPr>
              <a:t>local2</a:t>
            </a:r>
            <a:r>
              <a:rPr lang="zh-CN" altLang="en-US" b="1" dirty="0">
                <a:solidFill>
                  <a:srgbClr val="FFE79A"/>
                </a:solidFill>
                <a:latin typeface="Helvetica Neue" panose="02000503000000020004" pitchFamily="2" charset="0"/>
              </a:rPr>
              <a:t> 的 </a:t>
            </a:r>
            <a:r>
              <a:rPr lang="en-US" altLang="zh-CN" b="1" dirty="0">
                <a:solidFill>
                  <a:srgbClr val="FFE79A"/>
                </a:solidFill>
                <a:latin typeface="Helvetica Neue" panose="02000503000000020004" pitchFamily="2" charset="0"/>
              </a:rPr>
              <a:t>Query</a:t>
            </a:r>
            <a:r>
              <a:rPr lang="zh-CN" altLang="en-US" b="1" dirty="0">
                <a:solidFill>
                  <a:srgbClr val="FFE79A"/>
                </a:solidFill>
                <a:latin typeface="Helvetica Neue" panose="02000503000000020004" pitchFamily="2" charset="0"/>
              </a:rPr>
              <a:t> 窗口中，查询 </a:t>
            </a:r>
            <a:r>
              <a:rPr lang="en-US" altLang="zh-CN" b="1" dirty="0">
                <a:solidFill>
                  <a:srgbClr val="FFE79A"/>
                </a:solidFill>
                <a:latin typeface="Helvetica Neue" panose="02000503000000020004" pitchFamily="2" charset="0"/>
              </a:rPr>
              <a:t>student</a:t>
            </a:r>
            <a:r>
              <a:rPr lang="zh-CN" altLang="en-US" b="1" dirty="0">
                <a:solidFill>
                  <a:srgbClr val="FFE79A"/>
                </a:solidFill>
                <a:latin typeface="Helvetica Neue" panose="02000503000000020004" pitchFamily="2" charset="0"/>
              </a:rPr>
              <a:t> 表 </a:t>
            </a:r>
            <a:r>
              <a:rPr lang="en-US" altLang="zh-CN" b="1" dirty="0">
                <a:solidFill>
                  <a:srgbClr val="FFE79A"/>
                </a:solidFill>
                <a:latin typeface="Helvetica Neue" panose="02000503000000020004" pitchFamily="2" charset="0"/>
              </a:rPr>
              <a:t>id</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1</a:t>
            </a:r>
            <a:r>
              <a:rPr lang="zh-CN" altLang="en-US" b="1" dirty="0">
                <a:solidFill>
                  <a:srgbClr val="FFE79A"/>
                </a:solidFill>
                <a:latin typeface="Helvetica Neue" panose="02000503000000020004" pitchFamily="2" charset="0"/>
              </a:rPr>
              <a:t> 的数据，返回的数据 </a:t>
            </a:r>
            <a:r>
              <a:rPr lang="en-US" altLang="zh-CN" b="1" dirty="0">
                <a:solidFill>
                  <a:srgbClr val="FFE79A"/>
                </a:solidFill>
                <a:latin typeface="Helvetica Neue" panose="02000503000000020004" pitchFamily="2" charset="0"/>
              </a:rPr>
              <a:t>age</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18</a:t>
            </a:r>
            <a:r>
              <a:rPr lang="zh-CN" altLang="en-US" b="1" dirty="0">
                <a:solidFill>
                  <a:srgbClr val="FFE79A"/>
                </a:solidFill>
                <a:latin typeface="Helvetica Neue" panose="02000503000000020004" pitchFamily="2" charset="0"/>
              </a:rPr>
              <a:t>，更新未生效。</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zh-CN" altLang="en-US" b="1" dirty="0">
                <a:solidFill>
                  <a:srgbClr val="FFE79A"/>
                </a:solidFill>
                <a:latin typeface="Helvetica Neue" panose="02000503000000020004" pitchFamily="2" charset="0"/>
              </a:rPr>
              <a:t>在连接 </a:t>
            </a:r>
            <a:r>
              <a:rPr lang="en-US" altLang="zh-CN" b="1" dirty="0">
                <a:solidFill>
                  <a:srgbClr val="FFE79A"/>
                </a:solidFill>
                <a:latin typeface="Helvetica Neue" panose="02000503000000020004" pitchFamily="2" charset="0"/>
              </a:rPr>
              <a:t>local</a:t>
            </a:r>
            <a:r>
              <a:rPr lang="zh-CN" altLang="en-US" b="1" dirty="0">
                <a:solidFill>
                  <a:srgbClr val="FFE79A"/>
                </a:solidFill>
                <a:latin typeface="Helvetica Neue" panose="02000503000000020004" pitchFamily="2" charset="0"/>
              </a:rPr>
              <a:t> 的 </a:t>
            </a:r>
            <a:r>
              <a:rPr lang="en-US" altLang="zh-CN" b="1" dirty="0">
                <a:solidFill>
                  <a:srgbClr val="FFE79A"/>
                </a:solidFill>
                <a:latin typeface="Helvetica Neue" panose="02000503000000020004" pitchFamily="2" charset="0"/>
              </a:rPr>
              <a:t>Query</a:t>
            </a:r>
            <a:r>
              <a:rPr lang="zh-CN" altLang="en-US" b="1" dirty="0">
                <a:solidFill>
                  <a:srgbClr val="FFE79A"/>
                </a:solidFill>
                <a:latin typeface="Helvetica Neue" panose="02000503000000020004" pitchFamily="2" charset="0"/>
              </a:rPr>
              <a:t> 窗口中，使用 </a:t>
            </a:r>
            <a:r>
              <a:rPr lang="en-US" altLang="zh-CN" b="1" dirty="0">
                <a:solidFill>
                  <a:srgbClr val="FFE79A"/>
                </a:solidFill>
                <a:latin typeface="Helvetica Neue" panose="02000503000000020004" pitchFamily="2" charset="0"/>
              </a:rPr>
              <a:t>commit</a:t>
            </a:r>
            <a:r>
              <a:rPr lang="zh-CN" altLang="en-US" b="1" dirty="0">
                <a:solidFill>
                  <a:srgbClr val="FFE79A"/>
                </a:solidFill>
                <a:latin typeface="Helvetica Neue" panose="02000503000000020004" pitchFamily="2" charset="0"/>
              </a:rPr>
              <a:t> 提交事务，使数据更新生效。</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zh-CN" altLang="en-US" b="1" dirty="0">
                <a:solidFill>
                  <a:srgbClr val="FFE79A"/>
                </a:solidFill>
                <a:latin typeface="Helvetica Neue" panose="02000503000000020004" pitchFamily="2" charset="0"/>
              </a:rPr>
              <a:t>在连接 </a:t>
            </a:r>
            <a:r>
              <a:rPr lang="en-US" altLang="zh-CN" b="1" dirty="0">
                <a:solidFill>
                  <a:srgbClr val="FFE79A"/>
                </a:solidFill>
                <a:latin typeface="Helvetica Neue" panose="02000503000000020004" pitchFamily="2" charset="0"/>
              </a:rPr>
              <a:t>local2</a:t>
            </a:r>
            <a:r>
              <a:rPr lang="zh-CN" altLang="en-US" b="1" dirty="0">
                <a:solidFill>
                  <a:srgbClr val="FFE79A"/>
                </a:solidFill>
                <a:latin typeface="Helvetica Neue" panose="02000503000000020004" pitchFamily="2" charset="0"/>
              </a:rPr>
              <a:t> 的 </a:t>
            </a:r>
            <a:r>
              <a:rPr lang="en-US" altLang="zh-CN" b="1" dirty="0">
                <a:solidFill>
                  <a:srgbClr val="FFE79A"/>
                </a:solidFill>
                <a:latin typeface="Helvetica Neue" panose="02000503000000020004" pitchFamily="2" charset="0"/>
              </a:rPr>
              <a:t>Query</a:t>
            </a:r>
            <a:r>
              <a:rPr lang="zh-CN" altLang="en-US" b="1" dirty="0">
                <a:solidFill>
                  <a:srgbClr val="FFE79A"/>
                </a:solidFill>
                <a:latin typeface="Helvetica Neue" panose="02000503000000020004" pitchFamily="2" charset="0"/>
              </a:rPr>
              <a:t> 窗口查询，此时 </a:t>
            </a:r>
            <a:r>
              <a:rPr lang="en-US" altLang="zh-CN" b="1" dirty="0">
                <a:solidFill>
                  <a:srgbClr val="FFE79A"/>
                </a:solidFill>
                <a:latin typeface="Helvetica Neue" panose="02000503000000020004" pitchFamily="2" charset="0"/>
              </a:rPr>
              <a:t>age</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20</a:t>
            </a:r>
            <a:r>
              <a:rPr lang="zh-CN" altLang="en-US" b="1" dirty="0">
                <a:solidFill>
                  <a:srgbClr val="FFE79A"/>
                </a:solidFill>
                <a:latin typeface="Helvetica Neue" panose="02000503000000020004" pitchFamily="2" charset="0"/>
              </a:rPr>
              <a:t>，更新已生效。</a:t>
            </a:r>
            <a:endParaRPr lang="en-US" altLang="zh-CN" b="1" dirty="0">
              <a:solidFill>
                <a:srgbClr val="FFE79A"/>
              </a:solidFill>
              <a:latin typeface="Helvetica Neue" panose="02000503000000020004" pitchFamily="2" charset="0"/>
            </a:endParaRPr>
          </a:p>
        </p:txBody>
      </p:sp>
      <p:sp>
        <p:nvSpPr>
          <p:cNvPr id="11" name="椭圆 10">
            <a:extLst>
              <a:ext uri="{FF2B5EF4-FFF2-40B4-BE49-F238E27FC236}">
                <a16:creationId xmlns:a16="http://schemas.microsoft.com/office/drawing/2014/main" id="{1E7FA88A-28A7-02BE-A6E4-57195C5F69E4}"/>
              </a:ext>
            </a:extLst>
          </p:cNvPr>
          <p:cNvSpPr/>
          <p:nvPr/>
        </p:nvSpPr>
        <p:spPr>
          <a:xfrm>
            <a:off x="667382" y="5540619"/>
            <a:ext cx="372533" cy="37253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4</a:t>
            </a:r>
            <a:endParaRPr kumimoji="1" lang="zh-CN" altLang="en-US" b="1" dirty="0"/>
          </a:p>
        </p:txBody>
      </p:sp>
      <p:sp>
        <p:nvSpPr>
          <p:cNvPr id="12" name="椭圆 11">
            <a:extLst>
              <a:ext uri="{FF2B5EF4-FFF2-40B4-BE49-F238E27FC236}">
                <a16:creationId xmlns:a16="http://schemas.microsoft.com/office/drawing/2014/main" id="{74669323-C1E2-9CD8-CD55-706D5E233B7F}"/>
              </a:ext>
            </a:extLst>
          </p:cNvPr>
          <p:cNvSpPr/>
          <p:nvPr/>
        </p:nvSpPr>
        <p:spPr>
          <a:xfrm>
            <a:off x="4651037" y="5540620"/>
            <a:ext cx="372533" cy="37253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5</a:t>
            </a:r>
            <a:endParaRPr kumimoji="1" lang="zh-CN" altLang="en-US" b="1" dirty="0"/>
          </a:p>
        </p:txBody>
      </p:sp>
      <p:pic>
        <p:nvPicPr>
          <p:cNvPr id="16" name="图片 15">
            <a:extLst>
              <a:ext uri="{FF2B5EF4-FFF2-40B4-BE49-F238E27FC236}">
                <a16:creationId xmlns:a16="http://schemas.microsoft.com/office/drawing/2014/main" id="{C87D4EB5-5ED7-B355-341C-E2EFA334C1AE}"/>
              </a:ext>
            </a:extLst>
          </p:cNvPr>
          <p:cNvPicPr>
            <a:picLocks noChangeAspect="1"/>
          </p:cNvPicPr>
          <p:nvPr/>
        </p:nvPicPr>
        <p:blipFill>
          <a:blip r:embed="rId4"/>
          <a:stretch>
            <a:fillRect/>
          </a:stretch>
        </p:blipFill>
        <p:spPr>
          <a:xfrm>
            <a:off x="8633720" y="3429000"/>
            <a:ext cx="3194050" cy="2653518"/>
          </a:xfrm>
          <a:prstGeom prst="rect">
            <a:avLst/>
          </a:prstGeom>
        </p:spPr>
      </p:pic>
      <p:sp>
        <p:nvSpPr>
          <p:cNvPr id="17" name="椭圆 16">
            <a:extLst>
              <a:ext uri="{FF2B5EF4-FFF2-40B4-BE49-F238E27FC236}">
                <a16:creationId xmlns:a16="http://schemas.microsoft.com/office/drawing/2014/main" id="{66FCD68D-8D87-806A-5700-69DAFC22A36A}"/>
              </a:ext>
            </a:extLst>
          </p:cNvPr>
          <p:cNvSpPr/>
          <p:nvPr/>
        </p:nvSpPr>
        <p:spPr>
          <a:xfrm>
            <a:off x="8801026" y="5540619"/>
            <a:ext cx="372533" cy="37253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6</a:t>
            </a:r>
            <a:endParaRPr kumimoji="1" lang="zh-CN" altLang="en-US" b="1" dirty="0"/>
          </a:p>
        </p:txBody>
      </p:sp>
    </p:spTree>
    <p:extLst>
      <p:ext uri="{BB962C8B-B14F-4D97-AF65-F5344CB8AC3E}">
        <p14:creationId xmlns:p14="http://schemas.microsoft.com/office/powerpoint/2010/main" val="3875175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351BDE6-B14E-D3E8-9EC5-997A222BCA9A}"/>
              </a:ext>
            </a:extLst>
          </p:cNvPr>
          <p:cNvPicPr>
            <a:picLocks noChangeAspect="1"/>
          </p:cNvPicPr>
          <p:nvPr/>
        </p:nvPicPr>
        <p:blipFill>
          <a:blip r:embed="rId2"/>
          <a:stretch>
            <a:fillRect/>
          </a:stretch>
        </p:blipFill>
        <p:spPr>
          <a:xfrm>
            <a:off x="7702704" y="3637839"/>
            <a:ext cx="4348021" cy="2653519"/>
          </a:xfrm>
          <a:prstGeom prst="rect">
            <a:avLst/>
          </a:prstGeom>
        </p:spPr>
      </p:pic>
      <p:pic>
        <p:nvPicPr>
          <p:cNvPr id="5" name="图片 4">
            <a:extLst>
              <a:ext uri="{FF2B5EF4-FFF2-40B4-BE49-F238E27FC236}">
                <a16:creationId xmlns:a16="http://schemas.microsoft.com/office/drawing/2014/main" id="{F4DF1DB1-B140-968A-1C9A-A07E550B12F9}"/>
              </a:ext>
            </a:extLst>
          </p:cNvPr>
          <p:cNvPicPr>
            <a:picLocks noChangeAspect="1"/>
          </p:cNvPicPr>
          <p:nvPr/>
        </p:nvPicPr>
        <p:blipFill>
          <a:blip r:embed="rId3"/>
          <a:stretch>
            <a:fillRect/>
          </a:stretch>
        </p:blipFill>
        <p:spPr>
          <a:xfrm>
            <a:off x="3832954" y="3644232"/>
            <a:ext cx="3572264" cy="2653519"/>
          </a:xfrm>
          <a:prstGeom prst="rect">
            <a:avLst/>
          </a:prstGeom>
        </p:spPr>
      </p:pic>
      <p:pic>
        <p:nvPicPr>
          <p:cNvPr id="4" name="图片 3">
            <a:extLst>
              <a:ext uri="{FF2B5EF4-FFF2-40B4-BE49-F238E27FC236}">
                <a16:creationId xmlns:a16="http://schemas.microsoft.com/office/drawing/2014/main" id="{A9245748-F441-833C-6448-C446D0B7B00F}"/>
              </a:ext>
            </a:extLst>
          </p:cNvPr>
          <p:cNvPicPr>
            <a:picLocks noChangeAspect="1"/>
          </p:cNvPicPr>
          <p:nvPr/>
        </p:nvPicPr>
        <p:blipFill>
          <a:blip r:embed="rId4"/>
          <a:stretch>
            <a:fillRect/>
          </a:stretch>
        </p:blipFill>
        <p:spPr>
          <a:xfrm>
            <a:off x="324968" y="3644232"/>
            <a:ext cx="3194050" cy="2653518"/>
          </a:xfrm>
          <a:prstGeom prst="rect">
            <a:avLst/>
          </a:prstGeom>
        </p:spPr>
      </p:pic>
      <p:sp>
        <p:nvSpPr>
          <p:cNvPr id="10" name="标题 1">
            <a:extLst>
              <a:ext uri="{FF2B5EF4-FFF2-40B4-BE49-F238E27FC236}">
                <a16:creationId xmlns:a16="http://schemas.microsoft.com/office/drawing/2014/main" id="{CE4C9717-A43F-B0B8-2DB6-0F8B45681D36}"/>
              </a:ext>
            </a:extLst>
          </p:cNvPr>
          <p:cNvSpPr txBox="1">
            <a:spLocks/>
          </p:cNvSpPr>
          <p:nvPr/>
        </p:nvSpPr>
        <p:spPr>
          <a:xfrm>
            <a:off x="668692" y="560250"/>
            <a:ext cx="10405707" cy="757130"/>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4800"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sz="4800" b="1" dirty="0">
                <a:latin typeface="Helvetica Neue" panose="02000503000000020004" pitchFamily="2" charset="0"/>
              </a:rPr>
              <a:t>事务</a:t>
            </a:r>
            <a:r>
              <a:rPr lang="zh-CN" altLang="en-US" b="1" dirty="0">
                <a:latin typeface="Helvetica Neue" panose="02000503000000020004" pitchFamily="2" charset="0"/>
              </a:rPr>
              <a:t>操作演示</a:t>
            </a:r>
            <a:endParaRPr lang="zh-CN" altLang="en-US" dirty="0"/>
          </a:p>
        </p:txBody>
      </p:sp>
      <p:sp>
        <p:nvSpPr>
          <p:cNvPr id="3" name="文本框 2">
            <a:extLst>
              <a:ext uri="{FF2B5EF4-FFF2-40B4-BE49-F238E27FC236}">
                <a16:creationId xmlns:a16="http://schemas.microsoft.com/office/drawing/2014/main" id="{D1678B13-7BD8-D25A-7ADD-682EF09DC889}"/>
              </a:ext>
            </a:extLst>
          </p:cNvPr>
          <p:cNvSpPr txBox="1"/>
          <p:nvPr/>
        </p:nvSpPr>
        <p:spPr>
          <a:xfrm>
            <a:off x="667382" y="1317380"/>
            <a:ext cx="10721798" cy="2125197"/>
          </a:xfrm>
          <a:prstGeom prst="rect">
            <a:avLst/>
          </a:prstGeom>
          <a:noFill/>
        </p:spPr>
        <p:txBody>
          <a:bodyPr wrap="square">
            <a:spAutoFit/>
          </a:bodyPr>
          <a:lstStyle/>
          <a:p>
            <a:pPr>
              <a:lnSpc>
                <a:spcPct val="150000"/>
              </a:lnSpc>
            </a:pPr>
            <a:r>
              <a:rPr lang="zh-CN" altLang="en-US" b="1" dirty="0">
                <a:solidFill>
                  <a:schemeClr val="bg1"/>
                </a:solidFill>
                <a:latin typeface="Helvetica Neue" panose="02000503000000020004" pitchFamily="2" charset="0"/>
              </a:rPr>
              <a:t>（</a:t>
            </a:r>
            <a:r>
              <a:rPr lang="en-US" altLang="zh-CN" b="1" dirty="0">
                <a:solidFill>
                  <a:schemeClr val="bg1"/>
                </a:solidFill>
                <a:latin typeface="Helvetica Neue" panose="02000503000000020004" pitchFamily="2" charset="0"/>
              </a:rPr>
              <a:t>3</a:t>
            </a:r>
            <a:r>
              <a:rPr lang="zh-CN" altLang="en-US" b="1" dirty="0">
                <a:solidFill>
                  <a:schemeClr val="bg1"/>
                </a:solidFill>
                <a:latin typeface="Helvetica Neue" panose="02000503000000020004" pitchFamily="2" charset="0"/>
              </a:rPr>
              <a:t>）演示使用事务控制语句显示开启事务并回滚</a:t>
            </a:r>
            <a:endParaRPr lang="en-US" altLang="zh-CN" b="1" dirty="0">
              <a:solidFill>
                <a:schemeClr val="bg1"/>
              </a:solidFill>
              <a:latin typeface="Helvetica Neue" panose="02000503000000020004" pitchFamily="2" charset="0"/>
            </a:endParaRPr>
          </a:p>
          <a:p>
            <a:pPr marL="285750" indent="-285750">
              <a:lnSpc>
                <a:spcPct val="150000"/>
              </a:lnSpc>
              <a:buFontTx/>
              <a:buChar char="-"/>
            </a:pPr>
            <a:r>
              <a:rPr lang="zh-CN" altLang="en-US" b="1" dirty="0">
                <a:solidFill>
                  <a:srgbClr val="FFE79A"/>
                </a:solidFill>
                <a:latin typeface="Helvetica Neue" panose="02000503000000020004" pitchFamily="2" charset="0"/>
              </a:rPr>
              <a:t>在连接 </a:t>
            </a:r>
            <a:r>
              <a:rPr lang="en-US" altLang="zh-CN" b="1" dirty="0">
                <a:solidFill>
                  <a:srgbClr val="FFE79A"/>
                </a:solidFill>
                <a:latin typeface="Helvetica Neue" panose="02000503000000020004" pitchFamily="2" charset="0"/>
              </a:rPr>
              <a:t>local2</a:t>
            </a:r>
            <a:r>
              <a:rPr lang="zh-CN" altLang="en-US" b="1" dirty="0">
                <a:solidFill>
                  <a:srgbClr val="FFE79A"/>
                </a:solidFill>
                <a:latin typeface="Helvetica Neue" panose="02000503000000020004" pitchFamily="2" charset="0"/>
              </a:rPr>
              <a:t> 的 </a:t>
            </a:r>
            <a:r>
              <a:rPr lang="en-US" altLang="zh-CN" b="1" dirty="0">
                <a:solidFill>
                  <a:srgbClr val="FFE79A"/>
                </a:solidFill>
                <a:latin typeface="Helvetica Neue" panose="02000503000000020004" pitchFamily="2" charset="0"/>
              </a:rPr>
              <a:t>Query</a:t>
            </a:r>
            <a:r>
              <a:rPr lang="zh-CN" altLang="en-US" b="1" dirty="0">
                <a:solidFill>
                  <a:srgbClr val="FFE79A"/>
                </a:solidFill>
                <a:latin typeface="Helvetica Neue" panose="02000503000000020004" pitchFamily="2" charset="0"/>
              </a:rPr>
              <a:t> 窗口中，查询 </a:t>
            </a:r>
            <a:r>
              <a:rPr lang="en-US" altLang="zh-CN" b="1" dirty="0">
                <a:solidFill>
                  <a:srgbClr val="FFE79A"/>
                </a:solidFill>
                <a:latin typeface="Helvetica Neue" panose="02000503000000020004" pitchFamily="2" charset="0"/>
              </a:rPr>
              <a:t>student</a:t>
            </a:r>
            <a:r>
              <a:rPr lang="zh-CN" altLang="en-US" b="1" dirty="0">
                <a:solidFill>
                  <a:srgbClr val="FFE79A"/>
                </a:solidFill>
                <a:latin typeface="Helvetica Neue" panose="02000503000000020004" pitchFamily="2" charset="0"/>
              </a:rPr>
              <a:t> 表 </a:t>
            </a:r>
            <a:r>
              <a:rPr lang="en-US" altLang="zh-CN" b="1" dirty="0">
                <a:solidFill>
                  <a:srgbClr val="FFE79A"/>
                </a:solidFill>
                <a:latin typeface="Helvetica Neue" panose="02000503000000020004" pitchFamily="2" charset="0"/>
              </a:rPr>
              <a:t>id</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1</a:t>
            </a:r>
            <a:r>
              <a:rPr lang="zh-CN" altLang="en-US" b="1" dirty="0">
                <a:solidFill>
                  <a:srgbClr val="FFE79A"/>
                </a:solidFill>
                <a:latin typeface="Helvetica Neue" panose="02000503000000020004" pitchFamily="2" charset="0"/>
              </a:rPr>
              <a:t> 的数据，返回的数据 </a:t>
            </a:r>
            <a:r>
              <a:rPr lang="en-US" altLang="zh-CN" b="1" dirty="0">
                <a:solidFill>
                  <a:srgbClr val="FFE79A"/>
                </a:solidFill>
                <a:latin typeface="Helvetica Neue" panose="02000503000000020004" pitchFamily="2" charset="0"/>
              </a:rPr>
              <a:t>age</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20</a:t>
            </a:r>
            <a:r>
              <a:rPr lang="zh-CN" altLang="en-US" b="1" dirty="0">
                <a:solidFill>
                  <a:srgbClr val="FFE79A"/>
                </a:solidFill>
                <a:latin typeface="Helvetica Neue" panose="02000503000000020004" pitchFamily="2" charset="0"/>
              </a:rPr>
              <a:t>。</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zh-CN" altLang="en-US" b="1" dirty="0">
                <a:solidFill>
                  <a:srgbClr val="FFE79A"/>
                </a:solidFill>
                <a:latin typeface="Helvetica Neue" panose="02000503000000020004" pitchFamily="2" charset="0"/>
              </a:rPr>
              <a:t>在连接 </a:t>
            </a:r>
            <a:r>
              <a:rPr lang="en-US" altLang="zh-CN" b="1" dirty="0">
                <a:solidFill>
                  <a:srgbClr val="FFE79A"/>
                </a:solidFill>
                <a:latin typeface="Helvetica Neue" panose="02000503000000020004" pitchFamily="2" charset="0"/>
              </a:rPr>
              <a:t>local</a:t>
            </a:r>
            <a:r>
              <a:rPr lang="zh-CN" altLang="en-US" b="1" dirty="0">
                <a:solidFill>
                  <a:srgbClr val="FFE79A"/>
                </a:solidFill>
                <a:latin typeface="Helvetica Neue" panose="02000503000000020004" pitchFamily="2" charset="0"/>
              </a:rPr>
              <a:t> 的 </a:t>
            </a:r>
            <a:r>
              <a:rPr lang="en-US" altLang="zh-CN" b="1" dirty="0">
                <a:solidFill>
                  <a:srgbClr val="FFE79A"/>
                </a:solidFill>
                <a:latin typeface="Helvetica Neue" panose="02000503000000020004" pitchFamily="2" charset="0"/>
              </a:rPr>
              <a:t>Query</a:t>
            </a:r>
            <a:r>
              <a:rPr lang="zh-CN" altLang="en-US" b="1" dirty="0">
                <a:solidFill>
                  <a:srgbClr val="FFE79A"/>
                </a:solidFill>
                <a:latin typeface="Helvetica Neue" panose="02000503000000020004" pitchFamily="2" charset="0"/>
              </a:rPr>
              <a:t> 窗口中，使用 </a:t>
            </a:r>
            <a:r>
              <a:rPr lang="en-US" altLang="zh-CN" b="1" dirty="0">
                <a:solidFill>
                  <a:srgbClr val="FFE79A"/>
                </a:solidFill>
                <a:latin typeface="Helvetica Neue" panose="02000503000000020004" pitchFamily="2" charset="0"/>
              </a:rPr>
              <a:t>begin</a:t>
            </a:r>
            <a:r>
              <a:rPr lang="zh-CN" altLang="en-US" b="1" dirty="0">
                <a:solidFill>
                  <a:srgbClr val="FFE79A"/>
                </a:solidFill>
                <a:latin typeface="Helvetica Neue" panose="02000503000000020004" pitchFamily="2" charset="0"/>
              </a:rPr>
              <a:t> 开始事务，更新 </a:t>
            </a:r>
            <a:r>
              <a:rPr lang="en-US" altLang="zh-CN" b="1" dirty="0">
                <a:solidFill>
                  <a:srgbClr val="FFE79A"/>
                </a:solidFill>
                <a:latin typeface="Helvetica Neue" panose="02000503000000020004" pitchFamily="2" charset="0"/>
              </a:rPr>
              <a:t>id</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a:t>
            </a:r>
            <a:r>
              <a:rPr lang="zh-CN" altLang="en-US" b="1" dirty="0">
                <a:solidFill>
                  <a:srgbClr val="FFE79A"/>
                </a:solidFill>
                <a:latin typeface="Helvetica Neue" panose="02000503000000020004" pitchFamily="2" charset="0"/>
              </a:rPr>
              <a:t> </a:t>
            </a:r>
            <a:r>
              <a:rPr lang="en-US" altLang="zh-CN" b="1" dirty="0">
                <a:solidFill>
                  <a:srgbClr val="FFE79A"/>
                </a:solidFill>
                <a:latin typeface="Helvetica Neue" panose="02000503000000020004" pitchFamily="2" charset="0"/>
              </a:rPr>
              <a:t>1</a:t>
            </a:r>
            <a:r>
              <a:rPr lang="zh-CN" altLang="en-US" b="1" dirty="0">
                <a:solidFill>
                  <a:srgbClr val="FFE79A"/>
                </a:solidFill>
                <a:latin typeface="Helvetica Neue" panose="02000503000000020004" pitchFamily="2" charset="0"/>
              </a:rPr>
              <a:t> 的数据的 </a:t>
            </a:r>
            <a:r>
              <a:rPr lang="en-US" altLang="zh-CN" b="1" dirty="0">
                <a:solidFill>
                  <a:srgbClr val="FFE79A"/>
                </a:solidFill>
                <a:latin typeface="Helvetica Neue" panose="02000503000000020004" pitchFamily="2" charset="0"/>
              </a:rPr>
              <a:t>age</a:t>
            </a:r>
            <a:r>
              <a:rPr lang="zh-CN" altLang="en-US" b="1" dirty="0">
                <a:solidFill>
                  <a:srgbClr val="FFE79A"/>
                </a:solidFill>
                <a:latin typeface="Helvetica Neue" panose="02000503000000020004" pitchFamily="2" charset="0"/>
              </a:rPr>
              <a:t> 字段为 </a:t>
            </a:r>
            <a:r>
              <a:rPr lang="en-US" altLang="zh-CN" b="1" dirty="0">
                <a:solidFill>
                  <a:srgbClr val="FFE79A"/>
                </a:solidFill>
                <a:latin typeface="Helvetica Neue" panose="02000503000000020004" pitchFamily="2" charset="0"/>
              </a:rPr>
              <a:t>22</a:t>
            </a:r>
            <a:r>
              <a:rPr lang="zh-CN" altLang="en-US" b="1" dirty="0">
                <a:solidFill>
                  <a:srgbClr val="FFE79A"/>
                </a:solidFill>
                <a:latin typeface="Helvetica Neue" panose="02000503000000020004" pitchFamily="2" charset="0"/>
              </a:rPr>
              <a:t>，在同一个事务中查询能查到更新的数据</a:t>
            </a:r>
            <a:endParaRPr lang="en-US" altLang="zh-CN" b="1" dirty="0">
              <a:solidFill>
                <a:srgbClr val="FFE79A"/>
              </a:solidFill>
              <a:latin typeface="Helvetica Neue" panose="02000503000000020004" pitchFamily="2" charset="0"/>
            </a:endParaRPr>
          </a:p>
          <a:p>
            <a:pPr marL="285750" indent="-285750">
              <a:lnSpc>
                <a:spcPct val="150000"/>
              </a:lnSpc>
              <a:buFontTx/>
              <a:buChar char="-"/>
            </a:pPr>
            <a:r>
              <a:rPr lang="zh-CN" altLang="en-US" b="1" dirty="0">
                <a:solidFill>
                  <a:srgbClr val="FFE79A"/>
                </a:solidFill>
                <a:latin typeface="Helvetica Neue" panose="02000503000000020004" pitchFamily="2" charset="0"/>
              </a:rPr>
              <a:t>使用 </a:t>
            </a:r>
            <a:r>
              <a:rPr lang="en-US" altLang="zh-CN" b="1" dirty="0">
                <a:solidFill>
                  <a:srgbClr val="FFE79A"/>
                </a:solidFill>
                <a:latin typeface="Helvetica Neue" panose="02000503000000020004" pitchFamily="2" charset="0"/>
              </a:rPr>
              <a:t>rollback</a:t>
            </a:r>
            <a:r>
              <a:rPr lang="zh-CN" altLang="en-US" b="1" dirty="0">
                <a:solidFill>
                  <a:srgbClr val="FFE79A"/>
                </a:solidFill>
                <a:latin typeface="Helvetica Neue" panose="02000503000000020004" pitchFamily="2" charset="0"/>
              </a:rPr>
              <a:t> 回滚事务。</a:t>
            </a:r>
            <a:endParaRPr lang="en-US" altLang="zh-CN" b="1" dirty="0">
              <a:solidFill>
                <a:srgbClr val="FFE79A"/>
              </a:solidFill>
              <a:latin typeface="Helvetica Neue" panose="02000503000000020004" pitchFamily="2" charset="0"/>
            </a:endParaRPr>
          </a:p>
        </p:txBody>
      </p:sp>
      <p:sp>
        <p:nvSpPr>
          <p:cNvPr id="11" name="椭圆 10">
            <a:extLst>
              <a:ext uri="{FF2B5EF4-FFF2-40B4-BE49-F238E27FC236}">
                <a16:creationId xmlns:a16="http://schemas.microsoft.com/office/drawing/2014/main" id="{1E7FA88A-28A7-02BE-A6E4-57195C5F69E4}"/>
              </a:ext>
            </a:extLst>
          </p:cNvPr>
          <p:cNvSpPr/>
          <p:nvPr/>
        </p:nvSpPr>
        <p:spPr>
          <a:xfrm>
            <a:off x="481115" y="5834904"/>
            <a:ext cx="372533" cy="37253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1</a:t>
            </a:r>
            <a:endParaRPr kumimoji="1" lang="zh-CN" altLang="en-US" b="1" dirty="0"/>
          </a:p>
        </p:txBody>
      </p:sp>
      <p:sp>
        <p:nvSpPr>
          <p:cNvPr id="12" name="椭圆 11">
            <a:extLst>
              <a:ext uri="{FF2B5EF4-FFF2-40B4-BE49-F238E27FC236}">
                <a16:creationId xmlns:a16="http://schemas.microsoft.com/office/drawing/2014/main" id="{74669323-C1E2-9CD8-CD55-706D5E233B7F}"/>
              </a:ext>
            </a:extLst>
          </p:cNvPr>
          <p:cNvSpPr/>
          <p:nvPr/>
        </p:nvSpPr>
        <p:spPr>
          <a:xfrm>
            <a:off x="3967585" y="5834905"/>
            <a:ext cx="372533" cy="37253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2</a:t>
            </a:r>
            <a:endParaRPr kumimoji="1" lang="zh-CN" altLang="en-US" b="1" dirty="0"/>
          </a:p>
        </p:txBody>
      </p:sp>
      <p:sp>
        <p:nvSpPr>
          <p:cNvPr id="13" name="椭圆 12">
            <a:extLst>
              <a:ext uri="{FF2B5EF4-FFF2-40B4-BE49-F238E27FC236}">
                <a16:creationId xmlns:a16="http://schemas.microsoft.com/office/drawing/2014/main" id="{FA9B3E81-A880-8A2E-AD9C-10D020BFDE60}"/>
              </a:ext>
            </a:extLst>
          </p:cNvPr>
          <p:cNvSpPr/>
          <p:nvPr/>
        </p:nvSpPr>
        <p:spPr>
          <a:xfrm>
            <a:off x="7858596" y="5834903"/>
            <a:ext cx="372533" cy="37253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3</a:t>
            </a:r>
            <a:endParaRPr kumimoji="1" lang="zh-CN" altLang="en-US" b="1" dirty="0"/>
          </a:p>
        </p:txBody>
      </p:sp>
    </p:spTree>
    <p:extLst>
      <p:ext uri="{BB962C8B-B14F-4D97-AF65-F5344CB8AC3E}">
        <p14:creationId xmlns:p14="http://schemas.microsoft.com/office/powerpoint/2010/main" val="1378493315"/>
      </p:ext>
    </p:extLst>
  </p:cSld>
  <p:clrMapOvr>
    <a:masterClrMapping/>
  </p:clrMapOvr>
</p:sld>
</file>

<file path=ppt/theme/theme1.xml><?xml version="1.0" encoding="utf-8"?>
<a:theme xmlns:a="http://schemas.openxmlformats.org/drawingml/2006/main" name="饥人谷2020">
  <a:themeElements>
    <a:clrScheme name="自定义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FF00"/>
      </a:hlink>
      <a:folHlink>
        <a:srgbClr val="FFFF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饥人谷2020" id="{9EA43CC4-F49E-4AFB-A232-7BBA7D9D7755}" vid="{63A6EB6F-AC6E-43AB-B8C5-02C8C8D42495}"/>
    </a:ext>
  </a:extLst>
</a:theme>
</file>

<file path=ppt/theme/theme2.xml><?xml version="1.0" encoding="utf-8"?>
<a:theme xmlns:a="http://schemas.openxmlformats.org/drawingml/2006/main" name="饥人谷2019浅色主题​​">
  <a:themeElements>
    <a:clrScheme name="自定义 3">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0000"/>
      </a:hlink>
      <a:folHlink>
        <a:srgbClr val="FF00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vaScript 入门.pptx" id="{B812C777-9E68-4F43-B758-EBA532ADB484}" vid="{D326234F-4341-4D06-8CC1-2D740558C2C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饥人谷2020</Template>
  <TotalTime>89280</TotalTime>
  <Words>4861</Words>
  <Application>Microsoft Macintosh PowerPoint</Application>
  <PresentationFormat>宽屏</PresentationFormat>
  <Paragraphs>435</Paragraphs>
  <Slides>39</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39</vt:i4>
      </vt:variant>
    </vt:vector>
  </HeadingPairs>
  <TitlesOfParts>
    <vt:vector size="51" baseType="lpstr">
      <vt:lpstr>-apple-system</vt:lpstr>
      <vt:lpstr>等线</vt:lpstr>
      <vt:lpstr>思源黑体</vt:lpstr>
      <vt:lpstr>Microsoft YaHei</vt:lpstr>
      <vt:lpstr>Microsoft YaHei</vt:lpstr>
      <vt:lpstr>Arial</vt:lpstr>
      <vt:lpstr>Calibri</vt:lpstr>
      <vt:lpstr>Consolas</vt:lpstr>
      <vt:lpstr>Helvetica Neue</vt:lpstr>
      <vt:lpstr>Wingdings</vt:lpstr>
      <vt:lpstr>饥人谷2020</vt:lpstr>
      <vt:lpstr>饥人谷2019浅色主题​​</vt:lpstr>
      <vt:lpstr>事务基础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蓝色PPT</dc:title>
  <dc:creator>方 方</dc:creator>
  <cp:lastModifiedBy>vincent</cp:lastModifiedBy>
  <cp:revision>975</cp:revision>
  <dcterms:created xsi:type="dcterms:W3CDTF">2021-12-14T08:53:33Z</dcterms:created>
  <dcterms:modified xsi:type="dcterms:W3CDTF">2023-07-04T17:37:52Z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EagleCloud">
    <vt:lpwstr>61676334b4e8422151e43967553014381f5e06876ebe2bbce66cedec39aecaac9e60da91a32bcea9066488722440b91ee154d7f8ab161cbd71b3abc414d8a1f839364240fb3cb2ed3f5b47b5a74b7b5103e0ea68b0db6ee782673491502157f37bcb9c5d2ee0791f61a51da3002f5ae6dcfb636c2e36fd27a8e74f484e592c6</vt:lpwstr>
  </property>
  <property fmtid="{D5CDD505-2E9C-101B-9397-08002B2CF9AE}" pid="3" name="EagleCloud1">
    <vt:lpwstr>c62209c9595ad58fdd8f336497f2320c803153dc4c267aa8b6c135973893ba012144e4100a4c93a7818780a176da2b295d2d4431860dfc99ddb680da24bc2e890555453fe70b1f0eb3b1e839343e9498377e3b28e7eb46a3630addcad188ef06f5cfab2e4824e7d5abd9957bc2e8811308f35959b705f240623675195244d44</vt:lpwstr>
  </property>
  <property fmtid="{D5CDD505-2E9C-101B-9397-08002B2CF9AE}" pid="4" name="EagleCloud2">
    <vt:lpwstr>972c20d613c2c913bcdaae44a9787a3c9564541d57b285fb8bad77c0ead7624e53e4531826e354954814ae545be9377fecf3bd8dae62c47dffb93cf4048f38afb5</vt:lpwstr>
  </property>
</Properties>
</file>